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17" r:id="rId3"/>
    <p:sldId id="318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15" r:id="rId37"/>
    <p:sldId id="316" r:id="rId38"/>
    <p:sldId id="314" r:id="rId39"/>
    <p:sldId id="309" r:id="rId40"/>
    <p:sldId id="311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-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8A511-6A40-41B1-B02C-FB6129F6EB28}" type="datetimeFigureOut">
              <a:rPr lang="ru-RU" smtClean="0"/>
              <a:t>12.12.2014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F295F-7F8D-4CF3-9B57-C87C1D12E1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7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1,000</a:t>
            </a:r>
            <a:r>
              <a:rPr lang="en-US" baseline="0" dirty="0" smtClean="0"/>
              <a:t> new customers per day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1,000,000 cores milestone achieved September last year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1.6 </a:t>
            </a:r>
            <a:r>
              <a:rPr lang="en-US" baseline="0" dirty="0" err="1" smtClean="0"/>
              <a:t>Hexabyte</a:t>
            </a:r>
            <a:r>
              <a:rPr lang="en-US" baseline="0" dirty="0" smtClean="0"/>
              <a:t> milestones achieved at the end of last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8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мире –</a:t>
            </a:r>
            <a:r>
              <a:rPr lang="ru-RU" baseline="0" dirty="0" smtClean="0"/>
              <a:t> почти 100 000 кастомеров, в России – несколько десятков крупных проектов, тысячи подписчиков.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Objectives: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Explain that there are different VM</a:t>
            </a:r>
            <a:r>
              <a:rPr lang="en-US" baseline="0" dirty="0" smtClean="0"/>
              <a:t> instance sizes available within Windows Azure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Speaking Points: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</a:t>
            </a:r>
          </a:p>
          <a:p>
            <a:endParaRPr lang="en-US" dirty="0" smtClean="0"/>
          </a:p>
          <a:p>
            <a:r>
              <a:rPr lang="en-US" b="1" dirty="0" smtClean="0"/>
              <a:t>Speaking Points: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One of the key areas of feedback has been to reduce the cost and</a:t>
            </a:r>
            <a:r>
              <a:rPr lang="en-US" baseline="0" dirty="0" smtClean="0"/>
              <a:t> size of Windows Azure instances.  At PDC we will announce..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Notes:</a:t>
            </a:r>
          </a:p>
          <a:p>
            <a:r>
              <a:rPr lang="en-US" dirty="0" smtClean="0"/>
              <a:t>(*) 20GB with a limitation on VHD size if they are deploying VMRole on XSmall: the VHD can only be up to 15GB.</a:t>
            </a:r>
          </a:p>
          <a:p>
            <a:r>
              <a:rPr lang="en-US" dirty="0" smtClean="0"/>
              <a:t>each tenant can support 20 instances just like regular subscriptions with Small VM. We do not scale based on core counts.</a:t>
            </a:r>
          </a:p>
          <a:p>
            <a:endParaRPr lang="en-US" dirty="0" smtClean="0"/>
          </a:p>
          <a:p>
            <a:r>
              <a:rPr lang="en-US" dirty="0" smtClean="0"/>
              <a:t>There is no SLA on the network bandwidth for each VM size as this resource is shared among all the VM.   </a:t>
            </a:r>
          </a:p>
          <a:p>
            <a:endParaRPr lang="en-US" dirty="0" smtClean="0"/>
          </a:p>
          <a:p>
            <a:r>
              <a:rPr lang="en-US" dirty="0" smtClean="0"/>
              <a:t>That said, we need to provide guidance for customer so they could design their applications correctly.  From the engineering side, this is what we mean by Low, Moderate and High.  </a:t>
            </a:r>
          </a:p>
          <a:p>
            <a:endParaRPr lang="en-US" dirty="0" smtClean="0"/>
          </a:p>
          <a:p>
            <a:r>
              <a:rPr lang="en-US" dirty="0" smtClean="0"/>
              <a:t>•	Low currently means 0-15Mbps with short burst up to 25-50Mbps (Megabit/s).  These are sufficient for some web sites with low traffic.  </a:t>
            </a:r>
          </a:p>
          <a:p>
            <a:r>
              <a:rPr lang="en-US" dirty="0" smtClean="0"/>
              <a:t>•	Moderate means 0-100Mbps with short burst up to 200Mbps (100Mbps is the norm).  This is what we currently reserve for the Small VM.</a:t>
            </a:r>
          </a:p>
          <a:p>
            <a:r>
              <a:rPr lang="en-US" dirty="0" smtClean="0"/>
              <a:t>•	High means 200-800 Mbps.  If you divide this into 3 spectrums for Medium, Large and XL.  Then Medium is in the low end, Large hovers around the middle zone and of course XL takes the high-end spot.</a:t>
            </a:r>
          </a:p>
          <a:p>
            <a:endParaRPr lang="en-US" dirty="0" smtClean="0"/>
          </a:p>
          <a:p>
            <a:r>
              <a:rPr lang="en-US" dirty="0" smtClean="0"/>
              <a:t>These rates should be used as guidance.  Nothing can beat a test run to see what the application requires but using these bandwidth ranges, hopefully it reduces the guess work for the customers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4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26412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8" y="183773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64" y="5551337"/>
            <a:ext cx="3552437" cy="11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64" y="5551337"/>
            <a:ext cx="3552437" cy="11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6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8" y="6000373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6" y="5823969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0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1274" y="0"/>
            <a:ext cx="52607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5" y="3965191"/>
            <a:ext cx="2988734" cy="615553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567" baseline="0">
                <a:solidFill>
                  <a:schemeClr val="tx1"/>
                </a:solidFill>
              </a:defRPr>
            </a:lvl1pPr>
            <a:lvl2pPr marL="379730" indent="-151894" algn="l">
              <a:spcBef>
                <a:spcPts val="0"/>
              </a:spcBef>
              <a:buFont typeface="Arial" pitchFamily="34" charset="0"/>
              <a:buChar char="•"/>
              <a:defRPr sz="1567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07566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3pPr>
            <a:lvl4pPr marL="835399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4pPr>
            <a:lvl5pPr marL="987291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5pPr>
            <a:lvl6pPr marL="3037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5" y="533499"/>
            <a:ext cx="2988734" cy="398154"/>
          </a:xfrm>
        </p:spPr>
        <p:txBody>
          <a:bodyPr wrap="square">
            <a:spAutoFit/>
          </a:bodyPr>
          <a:lstStyle>
            <a:lvl1pPr marL="0" indent="0">
              <a:buNone/>
              <a:defRPr sz="1567" baseline="0">
                <a:solidFill>
                  <a:schemeClr val="tx1"/>
                </a:solidFill>
              </a:defRPr>
            </a:lvl1pPr>
            <a:lvl2pPr>
              <a:defRPr sz="1567">
                <a:solidFill>
                  <a:schemeClr val="tx2"/>
                </a:solidFill>
              </a:defRPr>
            </a:lvl2pPr>
            <a:lvl3pPr>
              <a:defRPr sz="1567">
                <a:solidFill>
                  <a:schemeClr val="tx2"/>
                </a:solidFill>
              </a:defRPr>
            </a:lvl3pPr>
            <a:lvl4pPr>
              <a:defRPr sz="1567">
                <a:solidFill>
                  <a:schemeClr val="tx2"/>
                </a:solidFill>
              </a:defRPr>
            </a:lvl4pPr>
            <a:lvl5pPr marL="911346" indent="0">
              <a:buNone/>
              <a:defRPr sz="15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5" y="2357126"/>
            <a:ext cx="2988734" cy="1468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598836" y="622308"/>
            <a:ext cx="2154768" cy="2154766"/>
          </a:xfrm>
          <a:solidFill>
            <a:schemeClr val="accent6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7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7598836" y="2926935"/>
            <a:ext cx="2154768" cy="2154766"/>
          </a:xfrm>
          <a:solidFill>
            <a:schemeClr val="accent6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8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9914470" y="2926935"/>
            <a:ext cx="2154768" cy="2154766"/>
          </a:xfrm>
          <a:solidFill>
            <a:schemeClr val="accent6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9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598839" y="5231558"/>
            <a:ext cx="4470401" cy="1626446"/>
          </a:xfrm>
          <a:solidFill>
            <a:schemeClr val="accent6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personal photo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7598836" y="2337038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598836" y="4641669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914470" y="4641669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14472" y="622311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072292" y="622311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14472" y="1780129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72292" y="1780129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37" name="Freeform 95"/>
          <p:cNvSpPr>
            <a:spLocks/>
          </p:cNvSpPr>
          <p:nvPr/>
        </p:nvSpPr>
        <p:spPr bwMode="black">
          <a:xfrm>
            <a:off x="11353555" y="903566"/>
            <a:ext cx="434425" cy="434422"/>
          </a:xfrm>
          <a:custGeom>
            <a:avLst/>
            <a:gdLst>
              <a:gd name="T0" fmla="*/ 59 w 67"/>
              <a:gd name="T1" fmla="*/ 0 h 67"/>
              <a:gd name="T2" fmla="*/ 9 w 67"/>
              <a:gd name="T3" fmla="*/ 0 h 67"/>
              <a:gd name="T4" fmla="*/ 0 w 67"/>
              <a:gd name="T5" fmla="*/ 9 h 67"/>
              <a:gd name="T6" fmla="*/ 0 w 67"/>
              <a:gd name="T7" fmla="*/ 41 h 67"/>
              <a:gd name="T8" fmla="*/ 9 w 67"/>
              <a:gd name="T9" fmla="*/ 50 h 67"/>
              <a:gd name="T10" fmla="*/ 21 w 67"/>
              <a:gd name="T11" fmla="*/ 50 h 67"/>
              <a:gd name="T12" fmla="*/ 47 w 67"/>
              <a:gd name="T13" fmla="*/ 67 h 67"/>
              <a:gd name="T14" fmla="*/ 41 w 67"/>
              <a:gd name="T15" fmla="*/ 50 h 67"/>
              <a:gd name="T16" fmla="*/ 59 w 67"/>
              <a:gd name="T17" fmla="*/ 50 h 67"/>
              <a:gd name="T18" fmla="*/ 67 w 67"/>
              <a:gd name="T19" fmla="*/ 41 h 67"/>
              <a:gd name="T20" fmla="*/ 67 w 67"/>
              <a:gd name="T21" fmla="*/ 9 h 67"/>
              <a:gd name="T22" fmla="*/ 59 w 67"/>
              <a:gd name="T23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" h="67">
                <a:moveTo>
                  <a:pt x="5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6"/>
                  <a:pt x="4" y="50"/>
                  <a:pt x="9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47" y="67"/>
                  <a:pt x="47" y="67"/>
                  <a:pt x="47" y="67"/>
                </a:cubicBezTo>
                <a:cubicBezTo>
                  <a:pt x="41" y="50"/>
                  <a:pt x="41" y="50"/>
                  <a:pt x="41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3" y="50"/>
                  <a:pt x="67" y="46"/>
                  <a:pt x="67" y="41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4"/>
                  <a:pt x="63" y="0"/>
                  <a:pt x="5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36" name="Freeform 81"/>
          <p:cNvSpPr>
            <a:spLocks noEditPoints="1"/>
          </p:cNvSpPr>
          <p:nvPr/>
        </p:nvSpPr>
        <p:spPr bwMode="black">
          <a:xfrm>
            <a:off x="10165253" y="2086831"/>
            <a:ext cx="495379" cy="383520"/>
          </a:xfrm>
          <a:custGeom>
            <a:avLst/>
            <a:gdLst>
              <a:gd name="T0" fmla="*/ 71 w 75"/>
              <a:gd name="T1" fmla="*/ 58 h 58"/>
              <a:gd name="T2" fmla="*/ 4 w 75"/>
              <a:gd name="T3" fmla="*/ 58 h 58"/>
              <a:gd name="T4" fmla="*/ 0 w 75"/>
              <a:gd name="T5" fmla="*/ 54 h 58"/>
              <a:gd name="T6" fmla="*/ 0 w 75"/>
              <a:gd name="T7" fmla="*/ 4 h 58"/>
              <a:gd name="T8" fmla="*/ 4 w 75"/>
              <a:gd name="T9" fmla="*/ 0 h 58"/>
              <a:gd name="T10" fmla="*/ 71 w 75"/>
              <a:gd name="T11" fmla="*/ 0 h 58"/>
              <a:gd name="T12" fmla="*/ 75 w 75"/>
              <a:gd name="T13" fmla="*/ 4 h 58"/>
              <a:gd name="T14" fmla="*/ 75 w 75"/>
              <a:gd name="T15" fmla="*/ 54 h 58"/>
              <a:gd name="T16" fmla="*/ 71 w 75"/>
              <a:gd name="T17" fmla="*/ 58 h 58"/>
              <a:gd name="T18" fmla="*/ 8 w 75"/>
              <a:gd name="T19" fmla="*/ 50 h 58"/>
              <a:gd name="T20" fmla="*/ 67 w 75"/>
              <a:gd name="T21" fmla="*/ 50 h 58"/>
              <a:gd name="T22" fmla="*/ 67 w 75"/>
              <a:gd name="T23" fmla="*/ 16 h 58"/>
              <a:gd name="T24" fmla="*/ 39 w 75"/>
              <a:gd name="T25" fmla="*/ 38 h 58"/>
              <a:gd name="T26" fmla="*/ 35 w 75"/>
              <a:gd name="T27" fmla="*/ 38 h 58"/>
              <a:gd name="T28" fmla="*/ 8 w 75"/>
              <a:gd name="T29" fmla="*/ 17 h 58"/>
              <a:gd name="T30" fmla="*/ 8 w 75"/>
              <a:gd name="T31" fmla="*/ 50 h 58"/>
              <a:gd name="T32" fmla="*/ 9 w 75"/>
              <a:gd name="T33" fmla="*/ 8 h 58"/>
              <a:gd name="T34" fmla="*/ 37 w 75"/>
              <a:gd name="T35" fmla="*/ 30 h 58"/>
              <a:gd name="T36" fmla="*/ 65 w 75"/>
              <a:gd name="T37" fmla="*/ 8 h 58"/>
              <a:gd name="T38" fmla="*/ 9 w 75"/>
              <a:gd name="T3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" h="58">
                <a:moveTo>
                  <a:pt x="71" y="58"/>
                </a:move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5" y="2"/>
                  <a:pt x="75" y="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6"/>
                  <a:pt x="73" y="58"/>
                  <a:pt x="71" y="58"/>
                </a:cubicBezTo>
                <a:close/>
                <a:moveTo>
                  <a:pt x="8" y="50"/>
                </a:moveTo>
                <a:cubicBezTo>
                  <a:pt x="67" y="50"/>
                  <a:pt x="67" y="50"/>
                  <a:pt x="67" y="50"/>
                </a:cubicBezTo>
                <a:cubicBezTo>
                  <a:pt x="67" y="16"/>
                  <a:pt x="67" y="16"/>
                  <a:pt x="67" y="16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6" y="39"/>
                  <a:pt x="35" y="38"/>
                </a:cubicBezTo>
                <a:cubicBezTo>
                  <a:pt x="8" y="17"/>
                  <a:pt x="8" y="17"/>
                  <a:pt x="8" y="17"/>
                </a:cubicBezTo>
                <a:lnTo>
                  <a:pt x="8" y="50"/>
                </a:lnTo>
                <a:close/>
                <a:moveTo>
                  <a:pt x="9" y="8"/>
                </a:moveTo>
                <a:cubicBezTo>
                  <a:pt x="37" y="30"/>
                  <a:pt x="37" y="30"/>
                  <a:pt x="37" y="30"/>
                </a:cubicBezTo>
                <a:cubicBezTo>
                  <a:pt x="65" y="8"/>
                  <a:pt x="65" y="8"/>
                  <a:pt x="65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38" name="Freeform 116"/>
          <p:cNvSpPr>
            <a:spLocks noEditPoints="1"/>
          </p:cNvSpPr>
          <p:nvPr/>
        </p:nvSpPr>
        <p:spPr bwMode="black">
          <a:xfrm>
            <a:off x="11333057" y="2088831"/>
            <a:ext cx="475407" cy="379520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43" name="Freeform 12"/>
          <p:cNvSpPr>
            <a:spLocks noChangeAspect="1"/>
          </p:cNvSpPr>
          <p:nvPr/>
        </p:nvSpPr>
        <p:spPr bwMode="black">
          <a:xfrm>
            <a:off x="10230708" y="867614"/>
            <a:ext cx="364480" cy="506320"/>
          </a:xfrm>
          <a:custGeom>
            <a:avLst/>
            <a:gdLst>
              <a:gd name="T0" fmla="*/ 642 w 811"/>
              <a:gd name="T1" fmla="*/ 692 h 1128"/>
              <a:gd name="T2" fmla="*/ 499 w 811"/>
              <a:gd name="T3" fmla="*/ 758 h 1128"/>
              <a:gd name="T4" fmla="*/ 465 w 811"/>
              <a:gd name="T5" fmla="*/ 735 h 1128"/>
              <a:gd name="T6" fmla="*/ 301 w 811"/>
              <a:gd name="T7" fmla="*/ 382 h 1128"/>
              <a:gd name="T8" fmla="*/ 305 w 811"/>
              <a:gd name="T9" fmla="*/ 341 h 1128"/>
              <a:gd name="T10" fmla="*/ 459 w 811"/>
              <a:gd name="T11" fmla="*/ 269 h 1128"/>
              <a:gd name="T12" fmla="*/ 474 w 811"/>
              <a:gd name="T13" fmla="*/ 232 h 1128"/>
              <a:gd name="T14" fmla="*/ 378 w 811"/>
              <a:gd name="T15" fmla="*/ 19 h 1128"/>
              <a:gd name="T16" fmla="*/ 341 w 811"/>
              <a:gd name="T17" fmla="*/ 0 h 1128"/>
              <a:gd name="T18" fmla="*/ 236 w 811"/>
              <a:gd name="T19" fmla="*/ 28 h 1128"/>
              <a:gd name="T20" fmla="*/ 192 w 811"/>
              <a:gd name="T21" fmla="*/ 49 h 1128"/>
              <a:gd name="T22" fmla="*/ 117 w 811"/>
              <a:gd name="T23" fmla="*/ 543 h 1128"/>
              <a:gd name="T24" fmla="*/ 313 w 811"/>
              <a:gd name="T25" fmla="*/ 932 h 1128"/>
              <a:gd name="T26" fmla="*/ 686 w 811"/>
              <a:gd name="T27" fmla="*/ 1060 h 1128"/>
              <a:gd name="T28" fmla="*/ 730 w 811"/>
              <a:gd name="T29" fmla="*/ 1039 h 1128"/>
              <a:gd name="T30" fmla="*/ 789 w 811"/>
              <a:gd name="T31" fmla="*/ 999 h 1128"/>
              <a:gd name="T32" fmla="*/ 796 w 811"/>
              <a:gd name="T33" fmla="*/ 944 h 1128"/>
              <a:gd name="T34" fmla="*/ 689 w 811"/>
              <a:gd name="T35" fmla="*/ 708 h 1128"/>
              <a:gd name="T36" fmla="*/ 642 w 811"/>
              <a:gd name="T37" fmla="*/ 692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1" h="1128">
                <a:moveTo>
                  <a:pt x="642" y="692"/>
                </a:moveTo>
                <a:cubicBezTo>
                  <a:pt x="616" y="704"/>
                  <a:pt x="499" y="758"/>
                  <a:pt x="499" y="758"/>
                </a:cubicBezTo>
                <a:cubicBezTo>
                  <a:pt x="488" y="763"/>
                  <a:pt x="473" y="753"/>
                  <a:pt x="465" y="735"/>
                </a:cubicBezTo>
                <a:cubicBezTo>
                  <a:pt x="301" y="382"/>
                  <a:pt x="301" y="382"/>
                  <a:pt x="301" y="382"/>
                </a:cubicBezTo>
                <a:cubicBezTo>
                  <a:pt x="292" y="364"/>
                  <a:pt x="294" y="346"/>
                  <a:pt x="305" y="341"/>
                </a:cubicBezTo>
                <a:cubicBezTo>
                  <a:pt x="305" y="341"/>
                  <a:pt x="441" y="279"/>
                  <a:pt x="459" y="269"/>
                </a:cubicBezTo>
                <a:cubicBezTo>
                  <a:pt x="470" y="264"/>
                  <a:pt x="483" y="251"/>
                  <a:pt x="474" y="232"/>
                </a:cubicBezTo>
                <a:cubicBezTo>
                  <a:pt x="452" y="180"/>
                  <a:pt x="385" y="29"/>
                  <a:pt x="378" y="19"/>
                </a:cubicBezTo>
                <a:cubicBezTo>
                  <a:pt x="369" y="8"/>
                  <a:pt x="363" y="0"/>
                  <a:pt x="341" y="0"/>
                </a:cubicBezTo>
                <a:cubicBezTo>
                  <a:pt x="306" y="0"/>
                  <a:pt x="269" y="13"/>
                  <a:pt x="236" y="2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0" y="158"/>
                  <a:pt x="62" y="427"/>
                  <a:pt x="117" y="543"/>
                </a:cubicBezTo>
                <a:cubicBezTo>
                  <a:pt x="173" y="662"/>
                  <a:pt x="313" y="932"/>
                  <a:pt x="313" y="932"/>
                </a:cubicBezTo>
                <a:cubicBezTo>
                  <a:pt x="381" y="1070"/>
                  <a:pt x="547" y="1128"/>
                  <a:pt x="686" y="1060"/>
                </a:cubicBezTo>
                <a:cubicBezTo>
                  <a:pt x="730" y="1039"/>
                  <a:pt x="730" y="1039"/>
                  <a:pt x="730" y="1039"/>
                </a:cubicBezTo>
                <a:cubicBezTo>
                  <a:pt x="756" y="1026"/>
                  <a:pt x="769" y="1018"/>
                  <a:pt x="789" y="999"/>
                </a:cubicBezTo>
                <a:cubicBezTo>
                  <a:pt x="795" y="994"/>
                  <a:pt x="811" y="977"/>
                  <a:pt x="796" y="944"/>
                </a:cubicBezTo>
                <a:cubicBezTo>
                  <a:pt x="767" y="880"/>
                  <a:pt x="698" y="726"/>
                  <a:pt x="689" y="708"/>
                </a:cubicBezTo>
                <a:cubicBezTo>
                  <a:pt x="680" y="693"/>
                  <a:pt x="661" y="684"/>
                  <a:pt x="642" y="6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09379" tIns="54692" rIns="109379" bIns="54692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2157" dirty="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0" y="5842000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1274" y="0"/>
            <a:ext cx="52607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5" y="3965191"/>
            <a:ext cx="2988734" cy="615553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567" baseline="0">
                <a:solidFill>
                  <a:schemeClr val="tx1"/>
                </a:solidFill>
              </a:defRPr>
            </a:lvl1pPr>
            <a:lvl2pPr marL="379730" indent="-151894" algn="l">
              <a:spcBef>
                <a:spcPts val="0"/>
              </a:spcBef>
              <a:buFont typeface="Arial" pitchFamily="34" charset="0"/>
              <a:buChar char="•"/>
              <a:defRPr sz="1567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07566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3pPr>
            <a:lvl4pPr marL="835399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4pPr>
            <a:lvl5pPr marL="987291" indent="-151894" algn="l">
              <a:buFont typeface="Arial" pitchFamily="34" charset="0"/>
              <a:buChar char="•"/>
              <a:defRPr sz="1567">
                <a:solidFill>
                  <a:schemeClr val="tx1">
                    <a:tint val="75000"/>
                  </a:schemeClr>
                </a:solidFill>
              </a:defRPr>
            </a:lvl5pPr>
            <a:lvl6pPr marL="3037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5" y="533499"/>
            <a:ext cx="2988734" cy="398154"/>
          </a:xfrm>
        </p:spPr>
        <p:txBody>
          <a:bodyPr wrap="square">
            <a:spAutoFit/>
          </a:bodyPr>
          <a:lstStyle>
            <a:lvl1pPr marL="0" indent="0">
              <a:buNone/>
              <a:defRPr sz="1567" baseline="0">
                <a:solidFill>
                  <a:schemeClr val="tx1"/>
                </a:solidFill>
              </a:defRPr>
            </a:lvl1pPr>
            <a:lvl2pPr>
              <a:defRPr sz="1567">
                <a:solidFill>
                  <a:schemeClr val="tx2"/>
                </a:solidFill>
              </a:defRPr>
            </a:lvl2pPr>
            <a:lvl3pPr>
              <a:defRPr sz="1567">
                <a:solidFill>
                  <a:schemeClr val="tx2"/>
                </a:solidFill>
              </a:defRPr>
            </a:lvl3pPr>
            <a:lvl4pPr>
              <a:defRPr sz="1567">
                <a:solidFill>
                  <a:schemeClr val="tx2"/>
                </a:solidFill>
              </a:defRPr>
            </a:lvl4pPr>
            <a:lvl5pPr marL="911346" indent="0">
              <a:buNone/>
              <a:defRPr sz="15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5" y="2357126"/>
            <a:ext cx="2988734" cy="1468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598836" y="622308"/>
            <a:ext cx="2154768" cy="2154766"/>
          </a:xfrm>
          <a:solidFill>
            <a:srgbClr val="00B050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7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7598836" y="2926935"/>
            <a:ext cx="2154768" cy="2154766"/>
          </a:xfrm>
          <a:solidFill>
            <a:srgbClr val="00B050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8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9914470" y="2926935"/>
            <a:ext cx="2154768" cy="2154766"/>
          </a:xfrm>
          <a:solidFill>
            <a:srgbClr val="00B050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</a:t>
            </a:r>
            <a:br>
              <a:rPr lang="en-US" dirty="0" smtClean="0"/>
            </a:br>
            <a:r>
              <a:rPr lang="en-US" dirty="0" smtClean="0"/>
              <a:t>personal photo</a:t>
            </a:r>
            <a:endParaRPr lang="en-US" dirty="0"/>
          </a:p>
        </p:txBody>
      </p:sp>
      <p:sp>
        <p:nvSpPr>
          <p:cNvPr id="79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7598839" y="5231558"/>
            <a:ext cx="4470401" cy="1626446"/>
          </a:xfrm>
          <a:solidFill>
            <a:srgbClr val="00B050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63"/>
            </a:lvl1pPr>
          </a:lstStyle>
          <a:p>
            <a:r>
              <a:rPr lang="en-US" dirty="0" smtClean="0"/>
              <a:t>Click to place personal photo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7598836" y="2337038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598836" y="4641669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914470" y="4641669"/>
            <a:ext cx="2154768" cy="440032"/>
          </a:xfrm>
        </p:spPr>
        <p:txBody>
          <a:bodyPr vert="horz" wrap="square" lIns="93213" tIns="74570" rIns="93213" bIns="74570" rtlCol="0" anchor="b" anchorCtr="0">
            <a:spAutoFit/>
          </a:bodyPr>
          <a:lstStyle>
            <a:lvl1pPr marL="151894" indent="-151894">
              <a:spcBef>
                <a:spcPts val="0"/>
              </a:spcBef>
              <a:buNone/>
              <a:defRPr lang="en-US" sz="1863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14472" y="622311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072292" y="622311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14472" y="1780129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72292" y="1780129"/>
            <a:ext cx="996951" cy="99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80" tIns="121522" rIns="182280" bIns="121522" rtlCol="0" anchor="t" anchorCtr="0"/>
          <a:lstStyle/>
          <a:p>
            <a:pPr algn="ctr" defTabSz="1215170"/>
            <a:endParaRPr lang="en-US" sz="3234" dirty="0" smtClean="0">
              <a:solidFill>
                <a:srgbClr val="F3F3F4"/>
              </a:solidFill>
            </a:endParaRPr>
          </a:p>
        </p:txBody>
      </p:sp>
      <p:sp>
        <p:nvSpPr>
          <p:cNvPr id="37" name="Freeform 95"/>
          <p:cNvSpPr>
            <a:spLocks/>
          </p:cNvSpPr>
          <p:nvPr/>
        </p:nvSpPr>
        <p:spPr bwMode="black">
          <a:xfrm>
            <a:off x="11353555" y="903566"/>
            <a:ext cx="434425" cy="434422"/>
          </a:xfrm>
          <a:custGeom>
            <a:avLst/>
            <a:gdLst>
              <a:gd name="T0" fmla="*/ 59 w 67"/>
              <a:gd name="T1" fmla="*/ 0 h 67"/>
              <a:gd name="T2" fmla="*/ 9 w 67"/>
              <a:gd name="T3" fmla="*/ 0 h 67"/>
              <a:gd name="T4" fmla="*/ 0 w 67"/>
              <a:gd name="T5" fmla="*/ 9 h 67"/>
              <a:gd name="T6" fmla="*/ 0 w 67"/>
              <a:gd name="T7" fmla="*/ 41 h 67"/>
              <a:gd name="T8" fmla="*/ 9 w 67"/>
              <a:gd name="T9" fmla="*/ 50 h 67"/>
              <a:gd name="T10" fmla="*/ 21 w 67"/>
              <a:gd name="T11" fmla="*/ 50 h 67"/>
              <a:gd name="T12" fmla="*/ 47 w 67"/>
              <a:gd name="T13" fmla="*/ 67 h 67"/>
              <a:gd name="T14" fmla="*/ 41 w 67"/>
              <a:gd name="T15" fmla="*/ 50 h 67"/>
              <a:gd name="T16" fmla="*/ 59 w 67"/>
              <a:gd name="T17" fmla="*/ 50 h 67"/>
              <a:gd name="T18" fmla="*/ 67 w 67"/>
              <a:gd name="T19" fmla="*/ 41 h 67"/>
              <a:gd name="T20" fmla="*/ 67 w 67"/>
              <a:gd name="T21" fmla="*/ 9 h 67"/>
              <a:gd name="T22" fmla="*/ 59 w 67"/>
              <a:gd name="T23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" h="67">
                <a:moveTo>
                  <a:pt x="5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6"/>
                  <a:pt x="4" y="50"/>
                  <a:pt x="9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47" y="67"/>
                  <a:pt x="47" y="67"/>
                  <a:pt x="47" y="67"/>
                </a:cubicBezTo>
                <a:cubicBezTo>
                  <a:pt x="41" y="50"/>
                  <a:pt x="41" y="50"/>
                  <a:pt x="41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3" y="50"/>
                  <a:pt x="67" y="46"/>
                  <a:pt x="67" y="41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4"/>
                  <a:pt x="63" y="0"/>
                  <a:pt x="5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36" name="Freeform 81"/>
          <p:cNvSpPr>
            <a:spLocks noEditPoints="1"/>
          </p:cNvSpPr>
          <p:nvPr/>
        </p:nvSpPr>
        <p:spPr bwMode="black">
          <a:xfrm>
            <a:off x="10165253" y="2086831"/>
            <a:ext cx="495379" cy="383520"/>
          </a:xfrm>
          <a:custGeom>
            <a:avLst/>
            <a:gdLst>
              <a:gd name="T0" fmla="*/ 71 w 75"/>
              <a:gd name="T1" fmla="*/ 58 h 58"/>
              <a:gd name="T2" fmla="*/ 4 w 75"/>
              <a:gd name="T3" fmla="*/ 58 h 58"/>
              <a:gd name="T4" fmla="*/ 0 w 75"/>
              <a:gd name="T5" fmla="*/ 54 h 58"/>
              <a:gd name="T6" fmla="*/ 0 w 75"/>
              <a:gd name="T7" fmla="*/ 4 h 58"/>
              <a:gd name="T8" fmla="*/ 4 w 75"/>
              <a:gd name="T9" fmla="*/ 0 h 58"/>
              <a:gd name="T10" fmla="*/ 71 w 75"/>
              <a:gd name="T11" fmla="*/ 0 h 58"/>
              <a:gd name="T12" fmla="*/ 75 w 75"/>
              <a:gd name="T13" fmla="*/ 4 h 58"/>
              <a:gd name="T14" fmla="*/ 75 w 75"/>
              <a:gd name="T15" fmla="*/ 54 h 58"/>
              <a:gd name="T16" fmla="*/ 71 w 75"/>
              <a:gd name="T17" fmla="*/ 58 h 58"/>
              <a:gd name="T18" fmla="*/ 8 w 75"/>
              <a:gd name="T19" fmla="*/ 50 h 58"/>
              <a:gd name="T20" fmla="*/ 67 w 75"/>
              <a:gd name="T21" fmla="*/ 50 h 58"/>
              <a:gd name="T22" fmla="*/ 67 w 75"/>
              <a:gd name="T23" fmla="*/ 16 h 58"/>
              <a:gd name="T24" fmla="*/ 39 w 75"/>
              <a:gd name="T25" fmla="*/ 38 h 58"/>
              <a:gd name="T26" fmla="*/ 35 w 75"/>
              <a:gd name="T27" fmla="*/ 38 h 58"/>
              <a:gd name="T28" fmla="*/ 8 w 75"/>
              <a:gd name="T29" fmla="*/ 17 h 58"/>
              <a:gd name="T30" fmla="*/ 8 w 75"/>
              <a:gd name="T31" fmla="*/ 50 h 58"/>
              <a:gd name="T32" fmla="*/ 9 w 75"/>
              <a:gd name="T33" fmla="*/ 8 h 58"/>
              <a:gd name="T34" fmla="*/ 37 w 75"/>
              <a:gd name="T35" fmla="*/ 30 h 58"/>
              <a:gd name="T36" fmla="*/ 65 w 75"/>
              <a:gd name="T37" fmla="*/ 8 h 58"/>
              <a:gd name="T38" fmla="*/ 9 w 75"/>
              <a:gd name="T3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" h="58">
                <a:moveTo>
                  <a:pt x="71" y="58"/>
                </a:move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5" y="2"/>
                  <a:pt x="75" y="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6"/>
                  <a:pt x="73" y="58"/>
                  <a:pt x="71" y="58"/>
                </a:cubicBezTo>
                <a:close/>
                <a:moveTo>
                  <a:pt x="8" y="50"/>
                </a:moveTo>
                <a:cubicBezTo>
                  <a:pt x="67" y="50"/>
                  <a:pt x="67" y="50"/>
                  <a:pt x="67" y="50"/>
                </a:cubicBezTo>
                <a:cubicBezTo>
                  <a:pt x="67" y="16"/>
                  <a:pt x="67" y="16"/>
                  <a:pt x="67" y="16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6" y="39"/>
                  <a:pt x="35" y="38"/>
                </a:cubicBezTo>
                <a:cubicBezTo>
                  <a:pt x="8" y="17"/>
                  <a:pt x="8" y="17"/>
                  <a:pt x="8" y="17"/>
                </a:cubicBezTo>
                <a:lnTo>
                  <a:pt x="8" y="50"/>
                </a:lnTo>
                <a:close/>
                <a:moveTo>
                  <a:pt x="9" y="8"/>
                </a:moveTo>
                <a:cubicBezTo>
                  <a:pt x="37" y="30"/>
                  <a:pt x="37" y="30"/>
                  <a:pt x="37" y="30"/>
                </a:cubicBezTo>
                <a:cubicBezTo>
                  <a:pt x="65" y="8"/>
                  <a:pt x="65" y="8"/>
                  <a:pt x="65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38" name="Freeform 116"/>
          <p:cNvSpPr>
            <a:spLocks noEditPoints="1"/>
          </p:cNvSpPr>
          <p:nvPr/>
        </p:nvSpPr>
        <p:spPr bwMode="black">
          <a:xfrm>
            <a:off x="11333057" y="2088831"/>
            <a:ext cx="475407" cy="379520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522" tIns="60760" rIns="121522" bIns="60760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3234" dirty="0">
              <a:solidFill>
                <a:srgbClr val="FFFFFF"/>
              </a:solidFill>
            </a:endParaRPr>
          </a:p>
        </p:txBody>
      </p:sp>
      <p:sp>
        <p:nvSpPr>
          <p:cNvPr id="43" name="Freeform 12"/>
          <p:cNvSpPr>
            <a:spLocks noChangeAspect="1"/>
          </p:cNvSpPr>
          <p:nvPr/>
        </p:nvSpPr>
        <p:spPr bwMode="black">
          <a:xfrm>
            <a:off x="10230708" y="867614"/>
            <a:ext cx="364480" cy="506320"/>
          </a:xfrm>
          <a:custGeom>
            <a:avLst/>
            <a:gdLst>
              <a:gd name="T0" fmla="*/ 642 w 811"/>
              <a:gd name="T1" fmla="*/ 692 h 1128"/>
              <a:gd name="T2" fmla="*/ 499 w 811"/>
              <a:gd name="T3" fmla="*/ 758 h 1128"/>
              <a:gd name="T4" fmla="*/ 465 w 811"/>
              <a:gd name="T5" fmla="*/ 735 h 1128"/>
              <a:gd name="T6" fmla="*/ 301 w 811"/>
              <a:gd name="T7" fmla="*/ 382 h 1128"/>
              <a:gd name="T8" fmla="*/ 305 w 811"/>
              <a:gd name="T9" fmla="*/ 341 h 1128"/>
              <a:gd name="T10" fmla="*/ 459 w 811"/>
              <a:gd name="T11" fmla="*/ 269 h 1128"/>
              <a:gd name="T12" fmla="*/ 474 w 811"/>
              <a:gd name="T13" fmla="*/ 232 h 1128"/>
              <a:gd name="T14" fmla="*/ 378 w 811"/>
              <a:gd name="T15" fmla="*/ 19 h 1128"/>
              <a:gd name="T16" fmla="*/ 341 w 811"/>
              <a:gd name="T17" fmla="*/ 0 h 1128"/>
              <a:gd name="T18" fmla="*/ 236 w 811"/>
              <a:gd name="T19" fmla="*/ 28 h 1128"/>
              <a:gd name="T20" fmla="*/ 192 w 811"/>
              <a:gd name="T21" fmla="*/ 49 h 1128"/>
              <a:gd name="T22" fmla="*/ 117 w 811"/>
              <a:gd name="T23" fmla="*/ 543 h 1128"/>
              <a:gd name="T24" fmla="*/ 313 w 811"/>
              <a:gd name="T25" fmla="*/ 932 h 1128"/>
              <a:gd name="T26" fmla="*/ 686 w 811"/>
              <a:gd name="T27" fmla="*/ 1060 h 1128"/>
              <a:gd name="T28" fmla="*/ 730 w 811"/>
              <a:gd name="T29" fmla="*/ 1039 h 1128"/>
              <a:gd name="T30" fmla="*/ 789 w 811"/>
              <a:gd name="T31" fmla="*/ 999 h 1128"/>
              <a:gd name="T32" fmla="*/ 796 w 811"/>
              <a:gd name="T33" fmla="*/ 944 h 1128"/>
              <a:gd name="T34" fmla="*/ 689 w 811"/>
              <a:gd name="T35" fmla="*/ 708 h 1128"/>
              <a:gd name="T36" fmla="*/ 642 w 811"/>
              <a:gd name="T37" fmla="*/ 692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1" h="1128">
                <a:moveTo>
                  <a:pt x="642" y="692"/>
                </a:moveTo>
                <a:cubicBezTo>
                  <a:pt x="616" y="704"/>
                  <a:pt x="499" y="758"/>
                  <a:pt x="499" y="758"/>
                </a:cubicBezTo>
                <a:cubicBezTo>
                  <a:pt x="488" y="763"/>
                  <a:pt x="473" y="753"/>
                  <a:pt x="465" y="735"/>
                </a:cubicBezTo>
                <a:cubicBezTo>
                  <a:pt x="301" y="382"/>
                  <a:pt x="301" y="382"/>
                  <a:pt x="301" y="382"/>
                </a:cubicBezTo>
                <a:cubicBezTo>
                  <a:pt x="292" y="364"/>
                  <a:pt x="294" y="346"/>
                  <a:pt x="305" y="341"/>
                </a:cubicBezTo>
                <a:cubicBezTo>
                  <a:pt x="305" y="341"/>
                  <a:pt x="441" y="279"/>
                  <a:pt x="459" y="269"/>
                </a:cubicBezTo>
                <a:cubicBezTo>
                  <a:pt x="470" y="264"/>
                  <a:pt x="483" y="251"/>
                  <a:pt x="474" y="232"/>
                </a:cubicBezTo>
                <a:cubicBezTo>
                  <a:pt x="452" y="180"/>
                  <a:pt x="385" y="29"/>
                  <a:pt x="378" y="19"/>
                </a:cubicBezTo>
                <a:cubicBezTo>
                  <a:pt x="369" y="8"/>
                  <a:pt x="363" y="0"/>
                  <a:pt x="341" y="0"/>
                </a:cubicBezTo>
                <a:cubicBezTo>
                  <a:pt x="306" y="0"/>
                  <a:pt x="269" y="13"/>
                  <a:pt x="236" y="2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0" y="158"/>
                  <a:pt x="62" y="427"/>
                  <a:pt x="117" y="543"/>
                </a:cubicBezTo>
                <a:cubicBezTo>
                  <a:pt x="173" y="662"/>
                  <a:pt x="313" y="932"/>
                  <a:pt x="313" y="932"/>
                </a:cubicBezTo>
                <a:cubicBezTo>
                  <a:pt x="381" y="1070"/>
                  <a:pt x="547" y="1128"/>
                  <a:pt x="686" y="1060"/>
                </a:cubicBezTo>
                <a:cubicBezTo>
                  <a:pt x="730" y="1039"/>
                  <a:pt x="730" y="1039"/>
                  <a:pt x="730" y="1039"/>
                </a:cubicBezTo>
                <a:cubicBezTo>
                  <a:pt x="756" y="1026"/>
                  <a:pt x="769" y="1018"/>
                  <a:pt x="789" y="999"/>
                </a:cubicBezTo>
                <a:cubicBezTo>
                  <a:pt x="795" y="994"/>
                  <a:pt x="811" y="977"/>
                  <a:pt x="796" y="944"/>
                </a:cubicBezTo>
                <a:cubicBezTo>
                  <a:pt x="767" y="880"/>
                  <a:pt x="698" y="726"/>
                  <a:pt x="689" y="708"/>
                </a:cubicBezTo>
                <a:cubicBezTo>
                  <a:pt x="680" y="693"/>
                  <a:pt x="661" y="684"/>
                  <a:pt x="642" y="6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09379" tIns="54692" rIns="109379" bIns="54692" numCol="1" anchor="t" anchorCtr="0" compatLnSpc="1">
            <a:prstTxWarp prst="textNoShape">
              <a:avLst/>
            </a:prstTxWarp>
          </a:bodyPr>
          <a:lstStyle/>
          <a:p>
            <a:pPr defTabSz="1215170"/>
            <a:endParaRPr lang="en-US" sz="2157" dirty="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40" y="5850467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7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3" y="5765800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5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C796C-DCF6-470A-830A-EE81436DF54B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8EACE9-845D-4B1C-A33D-1383BD2D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17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text w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lang="en-US" dirty="0" smtClean="0"/>
            </a:lvl1pPr>
            <a:lvl2pPr marL="0" indent="0">
              <a:buNone/>
              <a:defRPr/>
            </a:lvl2pPr>
            <a:lvl3pPr marL="273050" indent="-185738">
              <a:buFont typeface="Wingdings" panose="05000000000000000000" pitchFamily="2" charset="2"/>
              <a:buChar char="§"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  <a:endParaRPr lang="en-US" dirty="0" smtClean="0"/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541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61962" y="2571745"/>
            <a:ext cx="10820438" cy="2123620"/>
          </a:xfrm>
          <a:prstGeom prst="rect">
            <a:avLst/>
          </a:prstGeom>
        </p:spPr>
        <p:txBody>
          <a:bodyPr lIns="121883" tIns="60941" rIns="121883" bIns="60941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lIns="121883" tIns="60941" rIns="121883" bIns="60941"/>
          <a:lstStyle/>
          <a:p>
            <a:fld id="{00B0806A-3FF6-4D4F-A34C-75A45DBA47E5}" type="datetimeFigureOut">
              <a:rPr lang="ru-RU" smtClean="0">
                <a:solidFill>
                  <a:prstClr val="black"/>
                </a:solidFill>
              </a:rPr>
              <a:pPr/>
              <a:t>13.12.2014</a:t>
            </a:fld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lIns="121883" tIns="60941" rIns="121883" bIns="60941"/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lIns="121883" tIns="60941" rIns="121883" bIns="60941"/>
          <a:lstStyle/>
          <a:p>
            <a:fld id="{E5742F8B-14A1-4CD8-A0DC-ECD3BCB5B6F8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61963" y="1214424"/>
            <a:ext cx="10782299" cy="870969"/>
          </a:xfrm>
          <a:prstGeom prst="rect">
            <a:avLst/>
          </a:prstGeom>
        </p:spPr>
        <p:txBody>
          <a:bodyPr lIns="121883" tIns="60941" rIns="121883" bIns="60941"/>
          <a:lstStyle>
            <a:lvl1pPr algn="l">
              <a:defRPr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17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26412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3" y="5765800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4" y="6372547"/>
            <a:ext cx="1682359" cy="1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7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Azure_rgb_Wht_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291071"/>
            <a:ext cx="2862678" cy="747151"/>
          </a:xfrm>
          <a:prstGeom prst="rect">
            <a:avLst/>
          </a:prstGeom>
        </p:spPr>
      </p:pic>
      <p:pic>
        <p:nvPicPr>
          <p:cNvPr id="4" name="Picture 3" descr="MSFT_logotyp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27" y="6029990"/>
            <a:ext cx="1320936" cy="50608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3273"/>
            <a:ext cx="6273418" cy="1794661"/>
          </a:xfrm>
          <a:noFill/>
        </p:spPr>
        <p:txBody>
          <a:bodyPr lIns="143392" tIns="107544" rIns="143392" bIns="107544">
            <a:noAutofit/>
          </a:bodyPr>
          <a:lstStyle>
            <a:lvl1pPr marL="0" indent="0">
              <a:spcBef>
                <a:spcPts val="0"/>
              </a:spcBef>
              <a:buNone/>
              <a:defRPr sz="3500" spc="0" baseline="0">
                <a:solidFill>
                  <a:srgbClr val="0054A6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881140"/>
            <a:ext cx="9860611" cy="919687"/>
          </a:xfrm>
          <a:noFill/>
        </p:spPr>
        <p:txBody>
          <a:bodyPr lIns="143392" tIns="89620" rIns="143392" bIns="89620" anchor="t" anchorCtr="0"/>
          <a:lstStyle>
            <a:lvl1pPr>
              <a:defRPr sz="5300" spc="-99" baseline="0">
                <a:solidFill>
                  <a:srgbClr val="0054A6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97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98287"/>
            <a:ext cx="2228428" cy="7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2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60912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3" y="5765800"/>
            <a:ext cx="2475894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05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illustrations can be ed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82" y="5991906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43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82" y="5991906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0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82" y="5991906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71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82" y="5991906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82" y="5991906"/>
            <a:ext cx="2177485" cy="6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3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www.google.ru/url?sa=i&amp;rct=j&amp;q=&amp;esrc=s&amp;frm=1&amp;source=images&amp;cd=&amp;cad=rja&amp;docid=UeC42z6Td9yhdM&amp;tbnid=1181cn451VVIQM:&amp;ved=0CAUQjRw&amp;url=http://www.dailyvowelmovements.com/2011/12/little-boy-with-fist-on-beach-success.html&amp;ei=hmYcUoeIA8Xq4gTq5IGoCg&amp;bvm=bv.51156542,d.bGE&amp;psig=AFQjCNEzL4YJKQdHlXjIsovVPjFKsiu2fg&amp;ust=1377679362967838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://tfs.visualstudio.com/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tfs.visualstudio.com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hyperlink" Target="http://ou.gs/wadc" TargetMode="Externa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azure.github.io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ou.gs/wadc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Alexey Bokov</a:t>
            </a:r>
          </a:p>
          <a:p>
            <a:r>
              <a:rPr lang="en-US" dirty="0" smtClean="0"/>
              <a:t>Azure Technical Evangelist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3" y="2026412"/>
            <a:ext cx="12306666" cy="1801436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ru-RU" dirty="0" smtClean="0"/>
              <a:t>для </a:t>
            </a:r>
            <a:r>
              <a:rPr lang="ru-RU" dirty="0" smtClean="0"/>
              <a:t>умных разработчиков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Linux, Web sites </a:t>
            </a:r>
            <a:r>
              <a:rPr lang="ru-RU" dirty="0" smtClean="0"/>
              <a:t>и всё всё всё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8" y="145752"/>
            <a:ext cx="11149013" cy="757131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alpha val="99000"/>
                  </a:schemeClr>
                </a:solidFill>
              </a:rPr>
              <a:t>Виртуальные машины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8277360" y="1997632"/>
            <a:ext cx="3392359" cy="1176991"/>
            <a:chOff x="9856662" y="1767348"/>
            <a:chExt cx="1828800" cy="150090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9856662" y="1868948"/>
              <a:ext cx="1828800" cy="1399309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1" name="TextBox 40"/>
            <p:cNvSpPr txBox="1"/>
            <p:nvPr/>
          </p:nvSpPr>
          <p:spPr bwMode="invGray">
            <a:xfrm>
              <a:off x="9960076" y="1767348"/>
              <a:ext cx="1621970" cy="66525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wrap="square" tIns="182880" rtlCol="0">
              <a:spAutoFit/>
            </a:bodyPr>
            <a:lstStyle/>
            <a:p>
              <a:pPr marL="0" lvl="1" algn="ctr" defTabSz="9132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000"/>
                </a:buClr>
              </a:pPr>
              <a:r>
                <a:rPr lang="en-US" sz="2100" kern="0" spc="-51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Memory Intensive – A7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888273" y="2541518"/>
              <a:ext cx="1765578" cy="241689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1.64/2.04/2.13</a:t>
              </a:r>
              <a:r>
                <a:rPr lang="en-US" sz="21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 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0007267" y="2422551"/>
              <a:ext cx="1554480" cy="2382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>
              <a:outerShdw blurRad="635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4237635" y="1885704"/>
            <a:ext cx="2474463" cy="1254661"/>
            <a:chOff x="7537773" y="1672962"/>
            <a:chExt cx="1832568" cy="1601650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7541541" y="1875303"/>
              <a:ext cx="1828800" cy="1399309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6" name="TextBox 45"/>
            <p:cNvSpPr txBox="1"/>
            <p:nvPr/>
          </p:nvSpPr>
          <p:spPr bwMode="invGray">
            <a:xfrm>
              <a:off x="7588366" y="1672962"/>
              <a:ext cx="1668852" cy="78972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wrap="square" tIns="182880" rtlCol="0">
              <a:spAutoFit/>
            </a:bodyPr>
            <a:lstStyle/>
            <a:p>
              <a:pPr marL="0" lvl="1" algn="ctr" defTabSz="9132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000"/>
                </a:buClr>
              </a:pPr>
              <a:r>
                <a:rPr lang="en-US" sz="2100" kern="0" spc="-51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Large – A3</a:t>
              </a:r>
              <a:r>
                <a:rPr lang="en-US" sz="2800" kern="0" spc="-51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 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7773" y="2538061"/>
              <a:ext cx="1778440" cy="241688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0.24/0.</a:t>
              </a:r>
              <a:r>
                <a:rPr lang="ru-RU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3</a:t>
              </a:r>
              <a:r>
                <a:rPr lang="en-US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6/0.4</a:t>
              </a:r>
              <a:r>
                <a:rPr lang="en-US" sz="21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 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657521" y="2417940"/>
              <a:ext cx="1554479" cy="2381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>
              <a:outerShdw blurRad="635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251457" y="3308445"/>
            <a:ext cx="2394707" cy="2072640"/>
            <a:chOff x="7433126" y="4150626"/>
            <a:chExt cx="1828800" cy="207264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7433126" y="4150626"/>
              <a:ext cx="1828800" cy="207264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altLang="zh-CN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90007" y="4239529"/>
              <a:ext cx="1620990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0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4</a:t>
              </a:r>
              <a:r>
                <a:rPr lang="ru-RU" sz="20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 ядра</a:t>
              </a:r>
              <a:r>
                <a:rPr lang="en-US" sz="20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 x 1.6Ghz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61115" y="5102577"/>
              <a:ext cx="1561996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1600" b="1" kern="0" dirty="0">
                  <a:solidFill>
                    <a:srgbClr val="FFFFFF">
                      <a:alpha val="99000"/>
                    </a:srgbClr>
                  </a:solidFill>
                </a:rPr>
                <a:t>7.0 GB memory</a:t>
              </a:r>
              <a:endParaRPr lang="ru-RU" sz="1600" b="1" kern="0" dirty="0">
                <a:solidFill>
                  <a:srgbClr val="FFFFFF">
                    <a:alpha val="99000"/>
                  </a:srgbClr>
                </a:solidFill>
              </a:endParaRPr>
            </a:p>
            <a:p>
              <a:pPr algn="ctr" defTabSz="1217956"/>
              <a:r>
                <a:rPr lang="en-US" sz="1600" b="1" kern="0" dirty="0">
                  <a:solidFill>
                    <a:srgbClr val="FFFFFF">
                      <a:alpha val="99000"/>
                    </a:srgbClr>
                  </a:solidFill>
                </a:rPr>
                <a:t>1000 GB storage</a:t>
              </a:r>
            </a:p>
            <a:p>
              <a:pPr algn="ctr" defTabSz="1217956"/>
              <a:r>
                <a:rPr lang="en-US" sz="1600" b="1" kern="0" dirty="0">
                  <a:solidFill>
                    <a:srgbClr val="FFFFFF">
                      <a:alpha val="99000"/>
                    </a:srgbClr>
                  </a:solidFill>
                </a:rPr>
                <a:t>400 Mbps network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77359" y="3437445"/>
            <a:ext cx="3392359" cy="2066476"/>
            <a:chOff x="9842520" y="4149408"/>
            <a:chExt cx="1828800" cy="20664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9842520" y="4149408"/>
              <a:ext cx="1828800" cy="2066476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altLang="zh-CN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004929" y="4179625"/>
              <a:ext cx="1562976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8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8 </a:t>
              </a:r>
              <a:r>
                <a:rPr lang="ru-RU" sz="28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ядер </a:t>
              </a:r>
              <a:r>
                <a:rPr lang="en-US" sz="28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x 1.6Ghz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948083" y="5113561"/>
              <a:ext cx="1621970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000" b="1" kern="0" dirty="0">
                  <a:solidFill>
                    <a:srgbClr val="FFFFFF">
                      <a:alpha val="99000"/>
                    </a:srgbClr>
                  </a:solidFill>
                </a:rPr>
                <a:t>56 GB memory</a:t>
              </a:r>
            </a:p>
            <a:p>
              <a:pPr algn="ctr" defTabSz="1217956"/>
              <a:r>
                <a:rPr lang="en-US" sz="2000" b="1" kern="0" dirty="0">
                  <a:solidFill>
                    <a:srgbClr val="FFFFFF">
                      <a:alpha val="99000"/>
                    </a:srgbClr>
                  </a:solidFill>
                </a:rPr>
                <a:t>6050 GB </a:t>
              </a:r>
            </a:p>
            <a:p>
              <a:pPr algn="ctr" defTabSz="1217956"/>
              <a:r>
                <a:rPr lang="en-US" sz="2000" b="1" kern="0" dirty="0">
                  <a:solidFill>
                    <a:srgbClr val="FFFFFF">
                      <a:alpha val="99000"/>
                    </a:srgbClr>
                  </a:solidFill>
                </a:rPr>
                <a:t>2000 Mbps network</a:t>
              </a:r>
            </a:p>
            <a:p>
              <a:pPr algn="ctr" defTabSz="1217956"/>
              <a:endParaRPr lang="en-US" sz="1300" b="1" kern="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40221" y="1933012"/>
            <a:ext cx="2422490" cy="1176995"/>
            <a:chOff x="511464" y="1767349"/>
            <a:chExt cx="1828800" cy="1507633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511464" y="1875673"/>
              <a:ext cx="1828800" cy="1399309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7883" y="2541519"/>
              <a:ext cx="1735962" cy="241689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0.0</a:t>
              </a:r>
              <a:r>
                <a:rPr lang="ru-RU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2</a:t>
              </a:r>
              <a:r>
                <a:rPr lang="en-US" sz="2100" i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/ /0.06</a:t>
              </a:r>
              <a:r>
                <a:rPr lang="en-US" sz="21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 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48624" y="2422552"/>
              <a:ext cx="1554480" cy="2383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>
              <a:outerShdw blurRad="635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 bwMode="invGray">
            <a:xfrm>
              <a:off x="550980" y="1767349"/>
              <a:ext cx="1749769" cy="66823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wrap="square" tIns="182880" rtlCol="0">
              <a:spAutoFit/>
            </a:bodyPr>
            <a:lstStyle/>
            <a:p>
              <a:pPr marL="0" lvl="1" algn="ctr" defTabSz="9132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000"/>
                </a:buClr>
              </a:pPr>
              <a:r>
                <a:rPr lang="en-US" sz="2100" kern="0" spc="-51" dirty="0">
                  <a:solidFill>
                    <a:srgbClr val="FFFFFF">
                      <a:alpha val="99000"/>
                    </a:srgbClr>
                  </a:solidFill>
                  <a:latin typeface="Segoe UI Light" pitchFamily="34" charset="0"/>
                </a:rPr>
                <a:t>Extra Small – A0 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9805" y="3304743"/>
            <a:ext cx="2395296" cy="2069647"/>
            <a:chOff x="497805" y="4151603"/>
            <a:chExt cx="1828800" cy="2069647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497805" y="4151603"/>
              <a:ext cx="1828800" cy="2069647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91440" bIns="91440" rtlCol="0" anchor="b" anchorCtr="0"/>
            <a:lstStyle/>
            <a:p>
              <a:pPr defTabSz="1217904"/>
              <a:r>
                <a:rPr lang="en-US" altLang="zh-CN" sz="200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6146" y="4380370"/>
              <a:ext cx="1612118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sz="20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1 x 1.0Ghz</a:t>
              </a:r>
              <a:endParaRPr lang="ru-RU" sz="2000" b="1" kern="0" dirty="0">
                <a:gradFill>
                  <a:gsLst>
                    <a:gs pos="0">
                      <a:srgbClr val="FFFFFF"/>
                    </a:gs>
                    <a:gs pos="50000">
                      <a:srgbClr val="FFFFFF"/>
                    </a:gs>
                  </a:gsLst>
                  <a:lin ang="10800000" scaled="0"/>
                </a:gradFill>
              </a:endParaRPr>
            </a:p>
            <a:p>
              <a:pPr algn="ctr" defTabSz="1217956"/>
              <a:r>
                <a:rPr lang="ru-RU" sz="1600" b="1" kern="0" dirty="0">
                  <a:gradFill>
                    <a:gsLst>
                      <a:gs pos="0">
                        <a:srgbClr val="FFFFFF"/>
                      </a:gs>
                      <a:gs pos="50000">
                        <a:srgbClr val="FFFFFF"/>
                      </a:gs>
                    </a:gsLst>
                    <a:lin ang="10800000" scaled="0"/>
                  </a:gradFill>
                </a:rPr>
                <a:t>Разделяемое ядро</a:t>
              </a:r>
              <a:endParaRPr lang="en-US" sz="1600" b="1" kern="0" dirty="0">
                <a:gradFill>
                  <a:gsLst>
                    <a:gs pos="0">
                      <a:srgbClr val="FFFFFF"/>
                    </a:gs>
                    <a:gs pos="50000">
                      <a:srgbClr val="FFFFFF"/>
                    </a:gs>
                  </a:gsLst>
                  <a:lin ang="10800000" scaled="0"/>
                </a:gra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72320" y="5385482"/>
              <a:ext cx="1710440" cy="375187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 defTabSz="1217956"/>
              <a:r>
                <a:rPr lang="en-US" b="1" kern="0" dirty="0">
                  <a:solidFill>
                    <a:srgbClr val="FFFFFF">
                      <a:alpha val="99000"/>
                    </a:srgbClr>
                  </a:solidFill>
                </a:rPr>
                <a:t>768 MB memory </a:t>
              </a:r>
            </a:p>
            <a:p>
              <a:pPr algn="ctr" defTabSz="1217956"/>
              <a:r>
                <a:rPr lang="en-US" b="1" kern="0" dirty="0">
                  <a:solidFill>
                    <a:srgbClr val="FFFFFF">
                      <a:alpha val="99000"/>
                    </a:srgbClr>
                  </a:solidFill>
                </a:rPr>
                <a:t>20 GB storage</a:t>
              </a:r>
              <a:endParaRPr lang="ru-RU" b="1" kern="0" dirty="0">
                <a:solidFill>
                  <a:srgbClr val="FFFFFF">
                    <a:alpha val="99000"/>
                  </a:srgbClr>
                </a:solidFill>
              </a:endParaRPr>
            </a:p>
            <a:p>
              <a:pPr algn="ctr" defTabSz="1217956"/>
              <a:r>
                <a:rPr lang="ru-RU" b="1" kern="0" dirty="0">
                  <a:solidFill>
                    <a:srgbClr val="FFFFFF">
                      <a:alpha val="99000"/>
                    </a:srgbClr>
                  </a:solidFill>
                </a:rPr>
                <a:t>5 </a:t>
              </a:r>
              <a:r>
                <a:rPr lang="en-US" b="1" kern="0" dirty="0">
                  <a:solidFill>
                    <a:srgbClr val="FFFFFF">
                      <a:alpha val="99000"/>
                    </a:srgbClr>
                  </a:solidFill>
                </a:rPr>
                <a:t>Mbps network</a:t>
              </a:r>
            </a:p>
            <a:p>
              <a:pPr algn="ctr" defTabSz="1217956"/>
              <a:endParaRPr lang="en-US" sz="1300" b="1" kern="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 bwMode="invGray">
          <a:xfrm>
            <a:off x="349806" y="1118304"/>
            <a:ext cx="7957623" cy="729230"/>
          </a:xfrm>
          <a:prstGeom prst="rect">
            <a:avLst/>
          </a:prstGeom>
          <a:noFill/>
        </p:spPr>
        <p:txBody>
          <a:bodyPr wrap="square" lIns="91359" tIns="182720" rIns="91359" bIns="45681" rtlCol="0">
            <a:spAutoFit/>
          </a:bodyPr>
          <a:lstStyle/>
          <a:p>
            <a:pPr marL="0" lvl="1" indent="-155437" defTabSz="913549">
              <a:lnSpc>
                <a:spcPct val="90000"/>
              </a:lnSpc>
              <a:spcBef>
                <a:spcPct val="0"/>
              </a:spcBef>
              <a:buClr>
                <a:srgbClr val="FFC000"/>
              </a:buClr>
              <a:defRPr/>
            </a:pPr>
            <a:r>
              <a:rPr lang="en-US" sz="3600" i="1" spc="-10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a typeface="Segoe UI" pitchFamily="34" charset="0"/>
                <a:cs typeface="Segoe UI" pitchFamily="34" charset="0"/>
              </a:rPr>
              <a:t>Linux/Windows/SQL Server</a:t>
            </a:r>
            <a:r>
              <a:rPr lang="ru-RU" sz="1900" spc="-10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a typeface="Segoe UI" pitchFamily="34" charset="0"/>
                <a:cs typeface="Segoe UI" pitchFamily="34" charset="0"/>
              </a:rPr>
              <a:t>,  стоимость</a:t>
            </a:r>
            <a:r>
              <a:rPr lang="en-US" sz="1900" spc="-10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a typeface="Segoe UI" pitchFamily="34" charset="0"/>
                <a:cs typeface="Segoe UI" pitchFamily="34" charset="0"/>
              </a:rPr>
              <a:t>$ </a:t>
            </a:r>
            <a:r>
              <a:rPr lang="ru-RU" sz="1900" spc="-10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a typeface="Segoe UI" pitchFamily="34" charset="0"/>
                <a:cs typeface="Segoe UI" pitchFamily="34" charset="0"/>
              </a:rPr>
              <a:t>за час</a:t>
            </a:r>
            <a:endParaRPr lang="en-US" sz="1900" spc="-100" dirty="0">
              <a:ln w="3175">
                <a:noFill/>
              </a:ln>
              <a:gradFill flip="none" rotWithShape="1">
                <a:gsLst>
                  <a:gs pos="0">
                    <a:srgbClr val="595959"/>
                  </a:gs>
                  <a:gs pos="86000">
                    <a:srgbClr val="595959"/>
                  </a:gs>
                </a:gsLst>
                <a:lin ang="5400000" scaled="0"/>
                <a:tileRect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2108" y="2393684"/>
            <a:ext cx="399148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48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...</a:t>
            </a:r>
            <a:endParaRPr lang="ru-RU" sz="480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7357963" y="2668276"/>
            <a:ext cx="761059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9642" y="2444523"/>
            <a:ext cx="52933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48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...</a:t>
            </a:r>
            <a:endParaRPr lang="ru-RU" sz="480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3386373" y="2655732"/>
            <a:ext cx="761059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7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336000" y="1229314"/>
            <a:ext cx="6582258" cy="5079686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Определение сервиса – </a:t>
            </a:r>
            <a:r>
              <a:rPr lang="en-US" dirty="0" err="1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ServiceDefinition.csdef</a:t>
            </a:r>
            <a:endParaRPr lang="en-US" dirty="0" smtClean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Конфигурация </a:t>
            </a:r>
            <a:r>
              <a:rPr lang="ru-RU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сервиса – 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ServiceConfiguration.cscfg</a:t>
            </a:r>
            <a:endParaRPr lang="en-US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service package file – zip </a:t>
            </a:r>
            <a:r>
              <a:rPr lang="ru-RU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архив с кодом приложения, скриптами </a:t>
            </a:r>
            <a:r>
              <a:rPr lang="ru-RU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настройки </a:t>
            </a:r>
            <a:r>
              <a:rPr lang="ru-RU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и файлом определения сервиса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Загрузка сервиса в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Windows Azure :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Через веб-портал </a:t>
            </a: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service package file 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загружается в </a:t>
            </a: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Windows Azure ( 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в </a:t>
            </a: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Red-Dog Front End – RDFE )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RDFE 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выполняет преобразования </a:t>
            </a: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service package file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и загружает его в </a:t>
            </a: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Fabric Controller 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нужного региона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Fabric Controller </a:t>
            </a:r>
            <a:r>
              <a:rPr lang="ru-RU" sz="2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j-lt"/>
              </a:rPr>
              <a:t>сохраняет образ сервиса в репозитории, загружает сервис в виртуальную машину и начинает выполнение сервиса </a:t>
            </a:r>
          </a:p>
          <a:p>
            <a:pPr lvl="2">
              <a:lnSpc>
                <a:spcPct val="120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6000" y="369000"/>
            <a:ext cx="10297800" cy="72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Немного о том как работает </a:t>
            </a:r>
            <a:r>
              <a:rPr lang="en-US" dirty="0" smtClean="0"/>
              <a:t>PaaS</a:t>
            </a:r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69000"/>
            <a:ext cx="4964500" cy="34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516000" y="1449001"/>
            <a:ext cx="9462257" cy="2700000"/>
          </a:xfrm>
        </p:spPr>
        <p:txBody>
          <a:bodyPr>
            <a:normAutofit fontScale="92500" lnSpcReduction="20000"/>
          </a:bodyPr>
          <a:lstStyle/>
          <a:p>
            <a:pPr marL="87312" lvl="2" indent="0">
              <a:buNone/>
            </a:pPr>
            <a:r>
              <a:rPr lang="en-US" dirty="0"/>
              <a:t>&lt;</a:t>
            </a:r>
            <a:r>
              <a:rPr lang="en-US" dirty="0" err="1"/>
              <a:t>ServiceDefinition</a:t>
            </a:r>
            <a:r>
              <a:rPr lang="en-US" dirty="0"/>
              <a:t> name="</a:t>
            </a:r>
            <a:r>
              <a:rPr lang="en-US" dirty="0" err="1"/>
              <a:t>MyService</a:t>
            </a:r>
            <a:r>
              <a:rPr lang="en-US" dirty="0"/>
              <a:t>" </a:t>
            </a:r>
            <a:r>
              <a:rPr lang="en-US" dirty="0" err="1"/>
              <a:t>xmlns</a:t>
            </a:r>
            <a:r>
              <a:rPr lang="en-US" dirty="0"/>
              <a:t>="http://schemas.microsoft.com/</a:t>
            </a:r>
            <a:r>
              <a:rPr lang="en-US" dirty="0" err="1"/>
              <a:t>ServiceHosting</a:t>
            </a:r>
            <a:r>
              <a:rPr lang="en-US" dirty="0"/>
              <a:t>/2008/10/</a:t>
            </a:r>
            <a:r>
              <a:rPr lang="en-US" dirty="0" err="1"/>
              <a:t>ServiceDefinition</a:t>
            </a:r>
            <a:r>
              <a:rPr lang="en-US" dirty="0"/>
              <a:t>"&gt; </a:t>
            </a:r>
            <a:r>
              <a:rPr lang="en-US" dirty="0" smtClean="0"/>
              <a:t>&lt;</a:t>
            </a:r>
            <a:r>
              <a:rPr lang="en-US" dirty="0" err="1"/>
              <a:t>WebRole</a:t>
            </a:r>
            <a:r>
              <a:rPr lang="en-US" dirty="0"/>
              <a:t> name="WebRole1"&gt; </a:t>
            </a:r>
            <a:endParaRPr lang="ru-RU" dirty="0"/>
          </a:p>
          <a:p>
            <a:pPr marL="87312" lvl="2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&lt;</a:t>
            </a:r>
            <a:r>
              <a:rPr lang="en-US" dirty="0"/>
              <a:t>Startup&gt; </a:t>
            </a:r>
            <a:endParaRPr lang="ru-RU" dirty="0" smtClean="0"/>
          </a:p>
          <a:p>
            <a:pPr marL="87312" lvl="2" indent="0">
              <a:buNone/>
            </a:pPr>
            <a:r>
              <a:rPr lang="ru-RU" dirty="0"/>
              <a:t>	</a:t>
            </a:r>
            <a:r>
              <a:rPr lang="ru-RU" dirty="0" smtClean="0"/>
              <a:t>	</a:t>
            </a:r>
            <a:r>
              <a:rPr lang="en-US" dirty="0" smtClean="0"/>
              <a:t>&lt;</a:t>
            </a:r>
            <a:r>
              <a:rPr lang="en-US" dirty="0"/>
              <a:t>Task </a:t>
            </a:r>
            <a:r>
              <a:rPr lang="en-US" dirty="0" err="1"/>
              <a:t>commandLine</a:t>
            </a:r>
            <a:r>
              <a:rPr lang="en-US" b="1" dirty="0"/>
              <a:t>="Startup.cmd" </a:t>
            </a:r>
            <a:r>
              <a:rPr lang="en-US" dirty="0" err="1"/>
              <a:t>executionContext</a:t>
            </a:r>
            <a:r>
              <a:rPr lang="en-US" dirty="0"/>
              <a:t>="limited" </a:t>
            </a:r>
            <a:r>
              <a:rPr lang="ru-RU" dirty="0" smtClean="0"/>
              <a:t>				</a:t>
            </a:r>
            <a:r>
              <a:rPr lang="en-US" dirty="0" err="1" smtClean="0"/>
              <a:t>taskType</a:t>
            </a:r>
            <a:r>
              <a:rPr lang="en-US" dirty="0"/>
              <a:t>="simple"&gt; </a:t>
            </a:r>
            <a:endParaRPr lang="ru-RU" dirty="0" smtClean="0"/>
          </a:p>
          <a:p>
            <a:pPr marL="87312" lvl="2" indent="0">
              <a:buNone/>
            </a:pPr>
            <a:r>
              <a:rPr lang="ru-RU" dirty="0"/>
              <a:t>	</a:t>
            </a:r>
            <a:r>
              <a:rPr lang="ru-RU" dirty="0" smtClean="0"/>
              <a:t>	</a:t>
            </a:r>
            <a:r>
              <a:rPr lang="en-US" dirty="0" smtClean="0"/>
              <a:t>&lt;/</a:t>
            </a:r>
            <a:r>
              <a:rPr lang="en-US" dirty="0"/>
              <a:t>Task&gt; </a:t>
            </a:r>
            <a:endParaRPr lang="ru-RU" dirty="0" smtClean="0"/>
          </a:p>
          <a:p>
            <a:pPr marL="87312" lvl="2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&lt;/</a:t>
            </a:r>
            <a:r>
              <a:rPr lang="en-US" dirty="0"/>
              <a:t>Startup&gt; </a:t>
            </a:r>
            <a:endParaRPr lang="ru-RU" dirty="0" smtClean="0"/>
          </a:p>
          <a:p>
            <a:pPr marL="87312" lvl="2" indent="0">
              <a:buNone/>
            </a:pPr>
            <a:r>
              <a:rPr lang="en-US" dirty="0" smtClean="0"/>
              <a:t>&lt;/</a:t>
            </a:r>
            <a:r>
              <a:rPr lang="en-US" dirty="0" err="1"/>
              <a:t>WebRole</a:t>
            </a:r>
            <a:r>
              <a:rPr lang="en-US" dirty="0"/>
              <a:t>&gt; &lt;/</a:t>
            </a:r>
            <a:r>
              <a:rPr lang="en-US" dirty="0" err="1"/>
              <a:t>ServiceDefinition</a:t>
            </a:r>
            <a:r>
              <a:rPr lang="en-US" dirty="0"/>
              <a:t>&gt; </a:t>
            </a:r>
            <a:endParaRPr lang="en-US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6000" y="369000"/>
            <a:ext cx="10297800" cy="720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ServiceDefinition.csdef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0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33743" y="1388057"/>
            <a:ext cx="7020000" cy="1860943"/>
          </a:xfrm>
        </p:spPr>
        <p:txBody>
          <a:bodyPr>
            <a:normAutofit fontScale="77500" lnSpcReduction="20000"/>
          </a:bodyPr>
          <a:lstStyle/>
          <a:p>
            <a:pPr lvl="2">
              <a:lnSpc>
                <a:spcPct val="200000"/>
              </a:lnSpc>
            </a:pPr>
            <a:r>
              <a:rPr lang="ru-RU" dirty="0" smtClean="0"/>
              <a:t>Модицифируем </a:t>
            </a:r>
            <a:r>
              <a:rPr lang="en-US" dirty="0" smtClean="0"/>
              <a:t>WorkerRole1\</a:t>
            </a:r>
            <a:r>
              <a:rPr lang="en-US" dirty="0" err="1" smtClean="0"/>
              <a:t>approot</a:t>
            </a:r>
            <a:r>
              <a:rPr lang="en-US" dirty="0" smtClean="0"/>
              <a:t>\startup.cmd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На примере ниже мы скачиваем и устанавливаем </a:t>
            </a:r>
            <a:r>
              <a:rPr lang="en-US" dirty="0" smtClean="0"/>
              <a:t>tomcat</a:t>
            </a:r>
            <a:r>
              <a:rPr lang="ru-RU" dirty="0" smtClean="0"/>
              <a:t>, но ничего не мешает делать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ru-RU" dirty="0" smtClean="0"/>
              <a:t>или </a:t>
            </a:r>
            <a:r>
              <a:rPr lang="en-US" dirty="0" err="1" smtClean="0"/>
              <a:t>svn</a:t>
            </a:r>
            <a:r>
              <a:rPr lang="en-US" dirty="0" smtClean="0"/>
              <a:t> co</a:t>
            </a:r>
            <a:endParaRPr lang="ru-RU" dirty="0" smtClean="0"/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  <p:sp>
        <p:nvSpPr>
          <p:cNvPr id="10" name="Объект 4"/>
          <p:cNvSpPr txBox="1">
            <a:spLocks/>
          </p:cNvSpPr>
          <p:nvPr/>
        </p:nvSpPr>
        <p:spPr>
          <a:xfrm>
            <a:off x="233743" y="3609000"/>
            <a:ext cx="11120057" cy="3669943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 err="1">
                <a:solidFill>
                  <a:schemeClr val="accent6"/>
                </a:solidFill>
              </a:rPr>
              <a:t>cscript</a:t>
            </a:r>
            <a:r>
              <a:rPr lang="en-US" sz="1800" dirty="0">
                <a:solidFill>
                  <a:schemeClr val="accent6"/>
                </a:solidFill>
              </a:rPr>
              <a:t> /B /</a:t>
            </a:r>
            <a:r>
              <a:rPr lang="en-US" sz="1800" dirty="0" err="1">
                <a:solidFill>
                  <a:schemeClr val="accent6"/>
                </a:solidFill>
              </a:rPr>
              <a:t>Nologo</a:t>
            </a:r>
            <a:r>
              <a:rPr lang="en-US" sz="1800" dirty="0">
                <a:solidFill>
                  <a:schemeClr val="accent6"/>
                </a:solidFill>
              </a:rPr>
              <a:t> %APPROOT%\</a:t>
            </a:r>
            <a:r>
              <a:rPr lang="en-US" sz="1800" dirty="0" err="1">
                <a:solidFill>
                  <a:schemeClr val="accent6"/>
                </a:solidFill>
              </a:rPr>
              <a:t>util</a:t>
            </a:r>
            <a:r>
              <a:rPr lang="en-US" sz="1800" dirty="0">
                <a:solidFill>
                  <a:schemeClr val="accent6"/>
                </a:solidFill>
              </a:rPr>
              <a:t>\unzip.vbs apache-tomcat-6.0.32-windows-x86.zip %APPROOT%</a:t>
            </a:r>
          </a:p>
          <a:p>
            <a:pPr lvl="1"/>
            <a:r>
              <a:rPr lang="en-US" sz="1800" dirty="0" err="1" smtClean="0">
                <a:solidFill>
                  <a:schemeClr val="accent6"/>
                </a:solidFill>
              </a:rPr>
              <a:t>cscript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"</a:t>
            </a:r>
            <a:r>
              <a:rPr lang="en-US" sz="1800" dirty="0" err="1">
                <a:solidFill>
                  <a:schemeClr val="accent6"/>
                </a:solidFill>
              </a:rPr>
              <a:t>util</a:t>
            </a:r>
            <a:r>
              <a:rPr lang="en-US" sz="1800" dirty="0">
                <a:solidFill>
                  <a:schemeClr val="accent6"/>
                </a:solidFill>
              </a:rPr>
              <a:t>\download.vbs" "http://tcontepub.blob.core.windows.net/packages/jre6.zip"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 err="1">
                <a:solidFill>
                  <a:schemeClr val="accent6"/>
                </a:solidFill>
              </a:rPr>
              <a:t>cscript</a:t>
            </a:r>
            <a:r>
              <a:rPr lang="en-US" sz="1800" dirty="0">
                <a:solidFill>
                  <a:schemeClr val="accent6"/>
                </a:solidFill>
              </a:rPr>
              <a:t> /B /</a:t>
            </a:r>
            <a:r>
              <a:rPr lang="en-US" sz="1800" dirty="0" err="1">
                <a:solidFill>
                  <a:schemeClr val="accent6"/>
                </a:solidFill>
              </a:rPr>
              <a:t>Nologo</a:t>
            </a:r>
            <a:r>
              <a:rPr lang="en-US" sz="1800" dirty="0">
                <a:solidFill>
                  <a:schemeClr val="accent6"/>
                </a:solidFill>
              </a:rPr>
              <a:t> %APPROOT%\</a:t>
            </a:r>
            <a:r>
              <a:rPr lang="en-US" sz="1800" dirty="0" err="1">
                <a:solidFill>
                  <a:schemeClr val="accent6"/>
                </a:solidFill>
              </a:rPr>
              <a:t>util</a:t>
            </a:r>
            <a:r>
              <a:rPr lang="en-US" sz="1800" dirty="0">
                <a:solidFill>
                  <a:schemeClr val="accent6"/>
                </a:solidFill>
              </a:rPr>
              <a:t>\unzip.vbs jre6.zip %APPROOT%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copy %APPROOT%\</a:t>
            </a:r>
            <a:r>
              <a:rPr lang="en-US" sz="1800" dirty="0" err="1">
                <a:solidFill>
                  <a:schemeClr val="accent6"/>
                </a:solidFill>
              </a:rPr>
              <a:t>foo.war</a:t>
            </a:r>
            <a:r>
              <a:rPr lang="en-US" sz="1800" dirty="0">
                <a:solidFill>
                  <a:schemeClr val="accent6"/>
                </a:solidFill>
              </a:rPr>
              <a:t> %APPROOT%\apache-tomcat-6.0.32\</a:t>
            </a:r>
            <a:r>
              <a:rPr lang="en-US" sz="1800" dirty="0" err="1">
                <a:solidFill>
                  <a:schemeClr val="accent6"/>
                </a:solidFill>
              </a:rPr>
              <a:t>webapps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cd %APPROOT%\apache-tomcat-6.0.32\bin</a:t>
            </a:r>
          </a:p>
          <a:p>
            <a:pPr lvl="1"/>
            <a:r>
              <a:rPr lang="en-US" sz="1800" dirty="0" smtClean="0">
                <a:solidFill>
                  <a:schemeClr val="accent6"/>
                </a:solidFill>
              </a:rPr>
              <a:t>set </a:t>
            </a:r>
            <a:r>
              <a:rPr lang="en-US" sz="1800" dirty="0">
                <a:solidFill>
                  <a:schemeClr val="accent6"/>
                </a:solidFill>
              </a:rPr>
              <a:t>JRE_HOME=%APPROOT%\</a:t>
            </a:r>
            <a:r>
              <a:rPr lang="en-US" sz="1800" dirty="0" smtClean="0">
                <a:solidFill>
                  <a:schemeClr val="accent6"/>
                </a:solidFill>
              </a:rPr>
              <a:t>jre6</a:t>
            </a:r>
            <a:endParaRPr lang="ru-RU" sz="1800" dirty="0" smtClean="0">
              <a:solidFill>
                <a:schemeClr val="accent6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16000" y="369000"/>
            <a:ext cx="10297800" cy="72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 теперь мы можем делать интересные вещи!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1120543"/>
            <a:ext cx="447738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9" y="293489"/>
            <a:ext cx="11149013" cy="7478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Облачная БД </a:t>
            </a:r>
            <a:r>
              <a:rPr lang="en-US" dirty="0" smtClean="0"/>
              <a:t>SQL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49239" y="1747234"/>
            <a:ext cx="11149013" cy="4182683"/>
          </a:xfrm>
        </p:spPr>
        <p:txBody>
          <a:bodyPr>
            <a:normAutofit lnSpcReduction="10000"/>
          </a:bodyPr>
          <a:lstStyle/>
          <a:p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-    База данных как сервис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buFontTx/>
              <a:buChar char="-"/>
            </a:pP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Оплата за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GB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хранимых данных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</a:t>
            </a:r>
          </a:p>
          <a:p>
            <a:pPr marL="574675" indent="-571500">
              <a:buFontTx/>
              <a:buChar char="-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Premium offer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для приложений с </a:t>
            </a:r>
            <a:endParaRPr lang="en-US" sz="3600" dirty="0" smtClean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r>
              <a:rPr lang="ru-RU" sz="3600" dirty="0" smtClean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высокой нагрузкой</a:t>
            </a:r>
            <a:endParaRPr lang="ru-RU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buFontTx/>
              <a:buChar char="-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SLA 99.9%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на доступность</a:t>
            </a:r>
          </a:p>
          <a:p>
            <a:pPr marL="574675" indent="-571500">
              <a:buFontTx/>
              <a:buChar char="-"/>
            </a:pP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Автоматическая поддержка двух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backup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реплик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buFontTx/>
              <a:buChar char="-"/>
            </a:pP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Стоимость от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$5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в месяц до 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…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в день (для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premium)</a:t>
            </a:r>
            <a:endParaRPr lang="ru-RU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00" y="83626"/>
            <a:ext cx="3839645" cy="37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5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221441"/>
            <a:ext cx="11149013" cy="7478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Да, теперь у нас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936000" y="1040909"/>
            <a:ext cx="7798937" cy="1726627"/>
          </a:xfrm>
        </p:spPr>
        <p:txBody>
          <a:bodyPr>
            <a:normAutofit fontScale="92500" lnSpcReduction="10000"/>
          </a:bodyPr>
          <a:lstStyle/>
          <a:p>
            <a:pPr marL="574675" indent="-571500">
              <a:buFont typeface="Wingdings" panose="05000000000000000000" pitchFamily="2" charset="2"/>
              <a:buChar char="§"/>
            </a:pP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Оплата с поминутной тарификацией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buFont typeface="Wingdings" panose="05000000000000000000" pitchFamily="2" charset="2"/>
              <a:buChar char="§"/>
            </a:pP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  <a:latin typeface="+mj-lt"/>
              </a:rPr>
              <a:t>Пользовательский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доступ через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RDP</a:t>
            </a:r>
            <a:endParaRPr lang="ru-RU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SPLA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лицензирование</a:t>
            </a:r>
          </a:p>
        </p:txBody>
      </p:sp>
      <p:sp>
        <p:nvSpPr>
          <p:cNvPr id="4" name="AutoShape 2" descr="data:image/jpeg;base64,/9j/4AAQSkZJRgABAQAAAQABAAD/2wCEAAkGBhQSERUUEhQUFBUUFRQUFRQVFBUUFBQUFBAVFBQUFBQXHCYeFxkjHBQUHy8gIycpLCwsFR4xNTAqNSYrLCkBCQoKDgwOGg8PGikcHx0pLCkpLCwsLCksLCwsKSwtLCwpKSwsLCwpKSwpKSksKSwpLCwpKSwpKSkpKSwsKSkpKf/AABEIALcBEwMBIgACEQEDEQH/xAAbAAABBQEBAAAAAAAAAAAAAAADAAECBAUGB//EAD8QAAEDAgQDBgMGBAUEAwAAAAEAAhEDBAUSITFBUWETInGBkaEGscEUMkLR4fAVUmKiBzOSsvEjk8LSQ3KC/8QAGgEAAgMBAQAAAAAAAAAAAAAAAAECAwQFBv/EACwRAAICAQQBAQcEAwAAAAAAAAABAhEDBBIhMUFREyIjMmFx8AWBsdEzQpH/2gAMAwEAAhEDEQA/AOzqWBKZmGkc/VaYU2rX2ZEZgsHKIw987raDFLKlSHRjDD3cUT7CVrhqjUpoYUYTsOdMyo9l5rVqQN1j4pfMaOf081VJonGJWva4YJmP3wWDd4+NxpII35g/qqeMYoXyJ0n1jj+vFctiOLRPIQADxJ2npv6LO3ZqUaNvFfiOconVrYjQaECfksn+J1nj/MDQD/TJ+SyhbF4FSSQRqT/MNweWoGnHMOsCp1O+NPpOn6osdHaYLjNVhHfPhEg+hK7TDsYzjvadQvKbNob9wka7beQBnmulwm+e0y4gt4niB1B38U0yDiegvYTqCi2NuWzmM/vRZ+GYiDAnddDQpBwV0HZTONEQ+FF90rBs0M2CuplYFt0pPrmNCjfYQomwTpiKra7uai66PNWnYbPFD/hQSpgVKmJRxQW4sSd1eqYOCotwfoimJj0b1ysNuOiJSsQEcW4VidCplYV5Q6lYBXOxCi62ClaCmUxchEbXCKbNvJL7ME7QqYF1cKrXv4Vt9sqtW06JABpXxfwUxI1lCZTLeCT6h5Kp2SXXJI3CSFmPJOi5BSNEBTaEJtYc0VrwojoKwokoQeERrwixkwVF+qIEz4ASbGjIxStkEh3Py/VcRiVcvkzDeR0nlIOsdFv/ABDcF502+Y4D6rlcWOVuu/LQ+pXPnluRvhiqJg4viIpj+Y7AdeQnYeqpYZbMqNcXDU6kAkwDIzDiYMeqq3lqXvzO0bwLu6I59fJRfigZDaOvN0HXh5/qmpeg9parVezIaAC07fykf0x+zomfk3zR1mPNJrhu4hpO4mfZUrmsNhl/VSUrFtonWvQCA0jTQQP05rUwu8cdNZ08P0KxaDdZG548vr8lvYVoDPAj3afqnQjpcLc5p025cPLkvRMDug5uuh5LzO3u8voP38l0mB3hBBdpPBWR4ZVNWd9okGqpbPkAhWWuWhMzkixLs08p8ylyA3ZqJYpFKEAQyp8qmAlCLCiCaFOEoQBDKllU4SRYUDLFEsRSop2KgJaoFqsEKBClYqK7goGmjlqZwT3C2lU0uiSNlKSW8NqOTZcO5q3TvHKiwo7FnsmX2XZVineEcPdUGFHYlbJUjQbflCvr+Wxz08uP0HmhNVO7qS8AcAB66/UKnNPbAsxRTkVbvU+HzXLY2Y+9rxg7RMif3rK6q8IDSeA+i43Fa+eTw1k+0D81ypOmdTGrOVvKjqjpImOg9hwQ2UXDZsH2/Rar6UCY1/COPiqtS2Ma++v78lashP2ZSewDcgeGY+Q1VbLJ0EDnx9Vo0sOndO631022HU8T9FdGZVLGQs6Om3gOswB9Vo2m58R7AiUSztJGg249eaOyj3//AM/WFJzKthew5suzHhIH5/TyXRWjtSOWo+v0KwcP08tfMn9+q1RWyknqPyVkZcFMonY4Leaarfa1cLhN5DtdpA9R+a6m2vjlg8JHoSPlC0Y5Gaao1IShUhfp/t4V1ogXElVF6FMXgTtAHypi1QF0E/bhIOCWVKEu0CfME7ChsqWVPmSlKx0hoTEKSYosVAyoORHKBUkxUBJUHFFKG8p7hUCzFOknT3Co41hVmmqzFYprOyRZpo7FWpuVhhSJB2qlQbmqvPIj5MP0VudPJV8GpyHuPF5H+nRZ83LSL8PFsxfiWocwpNMDKXvd/KwGXGeZOUDzPArCdb6DumPwt2J5HoBpvt6LrsSw4FxcdZjTSO7OXxiSfEkrOfZjfWefFc+ceTpY5JIw2YeAC+pAPE/haBwE8PmqjrQ1DMQ3gI1PUrerWAOrpdG07DrA080M0A4dOXNFFikc/Vpj7rBm5xGp5TsB19JSt8JJMu06DbwlbhpgKTICsUfUhKXoRoWgAiFndjL3+LWj01+YWuX6LOpNh7hzdmHUGmB82/JSK/ULa0O8B1Lj5cPUt9EO+uIcR1b+/ZaFvS1J6D3Lj+XosbER/wBUDmfYDX6qUuEVrlm5g1Qu0/qaP7gF3AC4/wCFaE1PA5v9J094XZha8XVmLK+aIQlCmkrSqyCSlCUICyKWYp4TQgY4qnmpfaChwlCACi6KcXhQExTthRZ+3lL+IqqQoORuYUi4cSUDiYVJyC9Pcw2ovuxMIZxMLNegOUlNkdqNf+JtTrDST3sW0CGlGZKkxGY1VjJUlYYosARWpDJDqp2rBTpCeJc7/U4lRyqN9UytgCQBEAchA0VGZ07L8XKozr3FBOrTHNZ78RY46GFzmN43d9q2nSohjXOy56shsnbQbLkLn4yrtdDmUzBcCG9o2MpggkhY1Cc+Ub24Q4kelVqs6bqLtBCxfh+/7ZodDmkgS07iRPyK1K8hQ5i6ZYql0CLCSjFVX141VY4jzcBPMgfNSv0FRpQTspi0Bg8lRbdVG7EEeInyWlY3wdo4QVODT7Kpxa6D0aUadI9Fh34/6pPLujzIn5LqG0FlYnhms8zPsrJx44Koy5Nr4UpQ0nn8pC35WJ8OUnBokQMvzP6fJbK1Y/lRjyfMSzJZlFOrCsfMlmTJkDJZkpUUkAPKUpk0oAdMlKYlAxFQcpEqBQBByC9GcUB6AAvQHIzyguKYgaSRKSAsHaXTXjQq4xqzmtDNKYV62Lo7yhYJFloKK0Qqjc09FbBRYwra6M8gBBokFFdHFU5S/CuzExOgHggtDh4x+hXH3fwdSc4nsZkyZdE85y7rvbioOiyLvEAxZd23yb4x3KqK2D4E2nJiCTJ1JkwBuTyCsX9oFbsHuPefABEgTr0nkgXzhOhTUk+WLa7MK9s5C47Ffhyo9gIyVHy/MSfwujKGh47pbHuV3hrie8DExPBGdhjXajQ8xoVYppPgg4XxI8sw74euG5i3tGGAGw8ZSZk5oJEdOq7LA7qrGWuyHDSRsV0TMMjcz4tHzVmlSA4BKTUnyCWxUuQllU2Vb4gfq0TAjM49Af0KuimBsuevbt1S6rNGrWMDI/rya/3OjyUMs6iSwYt0r9DpvhjEu1DmtkhsaneeHst1Zvw9hP2ei1v4j3neJ4LUhasCksa39mLUuDyy2dEFB8oxCG6eCuM5EEqUp2pQgBkk8JQmBFMpFNCQDQmKlCbKmBAqJUyFEoAG5AejuQXpgV3oDyrFRAcECBJlKEyAI5XcAjUaebikMQZMKzTrt4KNBZOlakcVcp0uaza+I5R3RKCMZe4QGGVFuiS5NX7EAZnjKr3NzCBbNqky5Dvt4WXO3VmvT1dFO5u1lAZ367K1ctWK8VX1MtLSPvPOoaPDieixrlnT8cGpcYWc2dtVwMRE6eY2Kz7g1+GTxM/L9VfdhFSNbj+wBU6tlWA7tVjtNnNIk+IOg34FT9mvA1PjlpgaVS4c0sqZTPHaB4Lew6r3YPBc2cRqU/8AMpnxYc49N/ZamHXuZuYbHVNx2lbbkzcFZEEHxWN9q1Vq3rypxmQnj4NJggE8tUPBMGHaGpADTDzA1dUI1J85Kr4nehlMAkgucIjk2CZ9QtvC8Rp5GDvNzNzDPpmniCr4wUnz4OXk1uPG5Y91P889GhKdQNXpKIxaSvsYhQc6EUsQqlCeKAopVsVa1SpYk08VJ+EtKrnBwDogC2LmU5roDbctQqN24uLcp8UWFFtladwpiootaeSnlTELMlKbKn2QAxUC1RNdIuRYEHIL0VxVZ1XWEwB1AgvKO9VqhTAikmlJAjOoWL2lats8DQpwCVOnZgkEqLBJBRHJSZUA2CZzCNlAUXE7KJMtOvNgJVG7ovdw1+fRFuK/Zt/Dm+XkuZxPHakmJj3WfLkilTObm/Ulintxrc1/wa7uDMbEbgiCOhCPaVwwQNysV/xJOlVoqAaCZDwOTXjXyOik3EaJ1Y93/wBKm48HjQ+i5+5LpnWwfqWPKlu4f55NipLwe9A6bqnUGXZzj4wdVXZcz90z4GUKsD4qxWzqQyRouUqgcNQi2xaJEQs+i0wjHTUkAczoPVWNOSK90YstPInRWbPdY38XoD/5Gu6NOb3GnugX2OFzS1gytO/Nw+g6IpR7Muq1+PHGrt+hHHsWNWr3D3Ww1nWDJPmZ8oXpNta5aFNpAJYxoIIBE5dV598H4Qa9cOI7lOHOPAmZa319gV6a0TIW/SRdOb8nAxXNynLyRtXCO73SOHD0VgVSRyI3H74LPDS1yt0KsGDsdj9CtEo2a4JQfHCE1r51OisO2Ug4JyxUGqyoZndFa080TsUhSKKCyBCjCP2YUsqYFeFEtVkhDfUAQIA5iC6vBhWjVCYgckDA6JnmEXfgpGkCiwoz61cjhKAavRaT6WmiqVAeSdiorOcgPVnspEqpXJHBFhRFJVCXcikjcPaaTHKxTQWBHYkRDsCDeXeXQb/JKvcZGzxOgXJXvxHFRzR+HQnmeKzZ8ygq8nI/UNVKPwsXb7fov7NK4p5pJEn3/Rc1iZc066jhzH79EPGfip9OGt8SVRtcddWBD9Y4Hjpz4LnOdo4+HBkitz6AXWvX5+v78lm3FI7+e4WzSwx9aqxlOTJ6Agbkk9BJ8l6Hb4ZRY40qbGiGta5+Rpe4DMJe8jU+3sp4sLnz0dnS4JZFa6PF6lct2JBHWD6phj1wNqjvOHf7gV7Bf4JbuaGGkxwaA0HKAYGn3mwR5LAuv8ObZ4ljn09YMODgDygieXFaoYWvlOi8GTEr/g87q47cO3qvHhDf9oCpulxlxLjzcST6leht/wALWTrXd/2x/wCy0bP/AA3tm/e7R/i4NH9oB91b7HIytyk+zzuxBkQJ5deULt8C+D6tYh1QdkzT7w75H9LTt4n3XX4dglGj/lU2MPMDvf6jr7rUaFZDSRTuXJQ8O52xYfh7KLAymIaPMk8STxKKx3ekIo1HgoNGq29dF6VBq1PNtugsE6enipVKkGUiQdQhkyArgVMrtM0Fp8Z0PmCrrR1WFj1TKabpiQ4ebS1w/wDL1W3Z1A9jXcx78Vmb95oo0+Z+1nil45X2f9BA5JtXmnMJoCDcS7UKWZBgKYQBOVWuXAcEbOoPMlAFYVGncFGdWbGiLlCbKOSVDsHomIhTc1ClADkqvVbKM5gQH0+qYiqaZB30TFsKddkbHdUnVt90hhoPRJBFwnTAlKKymOaq03olzchlNzv5QT58EPhWypyUVb8FS+updps3Tz4rh8So5XFw56rpi7QcyNfqsbEW6GfIeH/K4eSbnK2eUjlc8rm/Jh3JzjVZlQupEPbwOvhxC0bi3Q6FrndlJhsEuPJo3KhHg6MGkvoeg/A1BhomuBJqODQdyGANMDlJOvgtSwpE161XdpADTqATmdmIkajRsEfRL4ftaVK0ospiGBjXASTq/vkknfUlFu8RGw2XSjUFR6XTYVHHFIrXAmfpxhAtaJaCXwXEk6cAYAHsPRQfeDb9yo07md/T8irYyNE4s1aFw06EgHgP34o5asJoAe58kkwBP4QOAHjqtOyuswg7rVjn4MWbH/si41qI0oQqKQerjKWaVTgna3VABR2mQmIT0BlQhGJVVzkNAZHxy4izdUaJNJzXR0ccjvLvA+Sn8BYk40G06hl2pHmZy+hCv3tuKtGpTP42Ob5xp7wuKwuq4MDgSHB2aNtNiPceiw5/cmpHP1OR4ckckf3+v0PUkgsvCsW7ZgPEaOHVaIcrE7OvjmskVKPTJFRZ1SzJFyZIeU4cguPFN2uqBljMomqguuQNyhC/YdigRazBDcmkFQICQyNWrCg46Ji8KNSqOCaE0ReZCp1Qp1KsgxoVnUKNTXM7j7JDLXZJJR1TpgV6DcojfqqHxNckUg3+YhXaN5rq0+i534nus9am0cHtHuCfmVRqZ1j+/Bg1ktuOvUNiF62mNTrwCxsSupyknQg6eeqhf1O2uMgOkwTyA3PoqnxBfslrWbMC5FWzhYsVNLywVW4EEqthOLdo97NiWOA5yCD8gVm3N71XQ/DmCNpsNw/772wG8Ax34iP5iPYq1RSTcjdOMccG5eevudJ8LYzmtxTP3qXcPg37p9IV2vdLiatU0quemdfZzeRWpQxsVByPEHdWJ2ek0Wqjlgk+GatS4TC55HZUG1+qXbQros3tGvSuefFFsa4Y4nMSSTE8NdAOgWE66mYK1/h6w7Vwe77jdv6iOvL8lox3J0ijLtgrkdRKfOpOahuXSo41hmvRKdSCqrHQiFySJF2QVVrtgqAqFEz5hqpEQTKkFcneXNKjWqUnd3vEg8Mr4ePnHkupewhcZ8fWwJp1eOUsPXIZHs4+iyaqNwv0MmrxLJDnwXsI+J2Uq7WTo/Qn21XcNv2leCdoS6Qdl678J34rWzC77w7ruscVkwTv3WS0Xw/h+vP7nRCsCn7QKiGCd0XL1Wo6ZYLgg1qWbYwokgcUswQAJ1iOJUqVqG7BE7QKPaIGM+nJ8FJz9EJ9VCJhACrVTwEqtVujxBRXF3Lz4Ji0FIZUbXeToIEcUQgjWVMHdAq1QNCCUWFBg8JKuKo5eySYgNpfB8kbAxPNchixLbwTqA41B4Zc6SSy6r5E/qYNdFbL/OmY13iHYMJ3qVBJP8rDqAOp3PkuVrYk57obqT5JJKjDBU2R0uOOxz8m3gWDuA+0VspaIDG7guLgMxHICdOcLo8Rv9S3h+feHsQkkqJvdyznzl7Wdy8Nr+DBrXOsH/hANz5pkkJGqMVRNuIEbOcPNFZiDyPvgAbktJ3228Ckkr4dmqObJHqTLNnme9kkwRLhoNnHlqRoRE69F6DZYmGhsCAAAPIJkl0tPwixTlkVydmxSv2lWA8FMkttkCL6HJFY8cUySdAFaFIhJJSoY0wuH/xRrtbRpAbueTHQN1+YSSWfU/4mQn0ee0HLvPhHEclPcwXQY6gJJLiRdO0c7UNxqS7TOxpWjg6S8noVaakkukd4WdKUkkDEHJiUkkAQFYa9EB9+2JGsdEkkiVDtrE8lXq1Mp19kkkCGubwDQcRus/tSBJJM6eSSSkiLJMvHEbJJJJAf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7164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936000" y="2839107"/>
            <a:ext cx="7909013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Поддержка БД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Oracle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Быстрые </a:t>
            </a: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(относительно) дисковые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устройства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Сценарии </a:t>
            </a: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хостинга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десктопных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Windows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приложений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Гибкие </a:t>
            </a: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и удобные варианты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оплаты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VM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Depot </a:t>
            </a: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с большим выбором образов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" y="1089000"/>
            <a:ext cx="3581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483" y="0"/>
            <a:ext cx="11469530" cy="74789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Теперь у нас есть автомасштабирование!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0205" y="747897"/>
            <a:ext cx="7369013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Встроенный в платформу сервис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Мониторинг по утилизации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CPU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и длине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Azure Queues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endParaRPr lang="ru-RU" sz="3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3" y="909000"/>
            <a:ext cx="3810000" cy="2533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0" y="2529000"/>
            <a:ext cx="5646299" cy="3953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483" y="3620786"/>
            <a:ext cx="554051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Если нужны более кастомные настройки – есть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библиотека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Wasabi</a:t>
            </a:r>
            <a:endParaRPr lang="ru-RU" sz="3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373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2686" y="189000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Облако для разработки и тестирования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809000"/>
            <a:ext cx="4762500" cy="3171825"/>
          </a:xfrm>
          <a:prstGeom prst="rect">
            <a:avLst/>
          </a:prstGeom>
        </p:spPr>
      </p:pic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336000" y="1269000"/>
            <a:ext cx="6660000" cy="5049000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Ресурсы по требованию</a:t>
            </a: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j-lt"/>
              </a:rPr>
              <a:t>Оплата по использованию</a:t>
            </a: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Широкий набор дополнительных сервисов</a:t>
            </a: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Готовые к использованию инструменты и фреймворки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….</a:t>
            </a:r>
            <a:endParaRPr lang="ru-RU" sz="2800" dirty="0" smtClean="0">
              <a:latin typeface="+mj-lt"/>
            </a:endParaRPr>
          </a:p>
          <a:p>
            <a:pPr marL="87312" lvl="2" indent="0">
              <a:lnSpc>
                <a:spcPct val="150000"/>
              </a:lnSpc>
              <a:buNone/>
            </a:pPr>
            <a:endParaRPr lang="ru-RU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4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000" y="189000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 in cloud…</a:t>
            </a:r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03813" y="1089000"/>
            <a:ext cx="5243314" cy="1980000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Окружение для разработки </a:t>
            </a:r>
            <a:r>
              <a:rPr lang="en-US" sz="2800" dirty="0" smtClean="0">
                <a:latin typeface="+mj-lt"/>
              </a:rPr>
              <a:t>-</a:t>
            </a:r>
            <a:r>
              <a:rPr lang="ru-RU" sz="2800" dirty="0" smtClean="0">
                <a:latin typeface="+mj-lt"/>
              </a:rPr>
              <a:t> репозиторий, вики, баг треккер, </a:t>
            </a:r>
            <a:r>
              <a:rPr lang="en-US" sz="2800" dirty="0" smtClean="0">
                <a:latin typeface="+mj-lt"/>
              </a:rPr>
              <a:t>CI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QA </a:t>
            </a:r>
            <a:r>
              <a:rPr lang="ru-RU" sz="2800" dirty="0" smtClean="0">
                <a:latin typeface="+mj-lt"/>
              </a:rPr>
              <a:t>стенд</a:t>
            </a: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86" y="1629001"/>
            <a:ext cx="57698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937" y="0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Разработка приложений – репозитории исходных текстов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56000" y="1629000"/>
            <a:ext cx="5847429" cy="4140000"/>
          </a:xfrm>
        </p:spPr>
        <p:txBody>
          <a:bodyPr>
            <a:noAutofit/>
          </a:bodyPr>
          <a:lstStyle/>
          <a:p>
            <a:pPr lvl="2">
              <a:lnSpc>
                <a:spcPct val="160000"/>
              </a:lnSpc>
            </a:pPr>
            <a:r>
              <a:rPr lang="en-US" sz="2000" dirty="0" smtClean="0"/>
              <a:t>TFS – </a:t>
            </a:r>
            <a:r>
              <a:rPr lang="ru-RU" sz="2000" dirty="0" smtClean="0"/>
              <a:t>подключаемся на </a:t>
            </a:r>
            <a:r>
              <a:rPr lang="en-US" sz="2000" dirty="0" smtClean="0">
                <a:hlinkClick r:id="rId2"/>
              </a:rPr>
              <a:t>tfs.visualstudio.com</a:t>
            </a:r>
            <a:r>
              <a:rPr lang="ru-RU" sz="2000" dirty="0" smtClean="0"/>
              <a:t>, привязываем проект к </a:t>
            </a:r>
            <a:r>
              <a:rPr lang="en-US" sz="2000" dirty="0" smtClean="0"/>
              <a:t>Azure </a:t>
            </a:r>
            <a:r>
              <a:rPr lang="ru-RU" sz="2000" dirty="0" smtClean="0"/>
              <a:t>и работаем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endParaRPr lang="en-US" sz="2000" dirty="0" smtClean="0"/>
          </a:p>
          <a:p>
            <a:pPr lvl="2">
              <a:lnSpc>
                <a:spcPct val="160000"/>
              </a:lnSpc>
            </a:pPr>
            <a:r>
              <a:rPr lang="ru-RU" sz="2000" dirty="0" smtClean="0"/>
              <a:t>Есть еще </a:t>
            </a:r>
            <a:r>
              <a:rPr lang="en-US" sz="2000" dirty="0" err="1" smtClean="0"/>
              <a:t>GitHub</a:t>
            </a:r>
            <a:r>
              <a:rPr lang="ru-RU" sz="2000" dirty="0" smtClean="0"/>
              <a:t>, </a:t>
            </a:r>
            <a:r>
              <a:rPr lang="en-US" sz="2000" dirty="0" err="1" smtClean="0"/>
              <a:t>bitbucket</a:t>
            </a:r>
            <a:r>
              <a:rPr lang="en-US" sz="2000" dirty="0" smtClean="0"/>
              <a:t>…</a:t>
            </a:r>
          </a:p>
          <a:p>
            <a:pPr lvl="2">
              <a:lnSpc>
                <a:spcPct val="160000"/>
              </a:lnSpc>
            </a:pPr>
            <a:r>
              <a:rPr lang="en-US" sz="2000" dirty="0" smtClean="0"/>
              <a:t>Stand-alone – </a:t>
            </a:r>
            <a:r>
              <a:rPr lang="en-US" sz="2000" dirty="0" err="1" smtClean="0"/>
              <a:t>git</a:t>
            </a:r>
            <a:r>
              <a:rPr lang="en-US" sz="2000" dirty="0" smtClean="0"/>
              <a:t>, </a:t>
            </a:r>
            <a:r>
              <a:rPr lang="en-US" sz="2000" dirty="0" err="1" smtClean="0"/>
              <a:t>cvs</a:t>
            </a:r>
            <a:r>
              <a:rPr lang="en-US" sz="2000" dirty="0" smtClean="0"/>
              <a:t>, </a:t>
            </a:r>
            <a:r>
              <a:rPr lang="en-US" sz="2000" dirty="0" err="1" smtClean="0"/>
              <a:t>svn</a:t>
            </a:r>
            <a:r>
              <a:rPr lang="ru-RU" sz="2000" dirty="0" smtClean="0"/>
              <a:t>, </a:t>
            </a:r>
            <a:r>
              <a:rPr lang="en-US" sz="2000" dirty="0" smtClean="0"/>
              <a:t>mercurial </a:t>
            </a:r>
            <a:r>
              <a:rPr lang="ru-RU" sz="2000" dirty="0" smtClean="0"/>
              <a:t>и тп -</a:t>
            </a:r>
            <a:r>
              <a:rPr lang="en-US" sz="2000" dirty="0" smtClean="0"/>
              <a:t> </a:t>
            </a:r>
            <a:r>
              <a:rPr lang="ru-RU" sz="2000" dirty="0" smtClean="0"/>
              <a:t>ставим на виртуальные машины</a:t>
            </a:r>
          </a:p>
          <a:p>
            <a:pPr lvl="2">
              <a:lnSpc>
                <a:spcPct val="160000"/>
              </a:lnSpc>
            </a:pPr>
            <a:r>
              <a:rPr lang="ru-RU" sz="2000" dirty="0" smtClean="0"/>
              <a:t>Если для приложения достаточно </a:t>
            </a:r>
            <a:r>
              <a:rPr lang="en-US" sz="2000" dirty="0" smtClean="0"/>
              <a:t>web-sites – </a:t>
            </a:r>
            <a:r>
              <a:rPr lang="ru-RU" sz="2000" dirty="0" smtClean="0"/>
              <a:t>то там есть интеграция почти со всеми популярными репозиториями</a:t>
            </a:r>
          </a:p>
          <a:p>
            <a:pPr lvl="2">
              <a:lnSpc>
                <a:spcPct val="160000"/>
              </a:lnSpc>
            </a:pPr>
            <a:endParaRPr lang="en-US" sz="2000" dirty="0" smtClean="0"/>
          </a:p>
          <a:p>
            <a:pPr lvl="2">
              <a:lnSpc>
                <a:spcPct val="160000"/>
              </a:lnSpc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1809000"/>
            <a:ext cx="4796551" cy="35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Picture 20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" y="932309"/>
            <a:ext cx="7707123" cy="4409126"/>
          </a:xfrm>
          <a:prstGeom prst="rect">
            <a:avLst/>
          </a:prstGeom>
        </p:spPr>
      </p:pic>
      <p:grpSp>
        <p:nvGrpSpPr>
          <p:cNvPr id="2099" name="Group 117"/>
          <p:cNvGrpSpPr/>
          <p:nvPr/>
        </p:nvGrpSpPr>
        <p:grpSpPr>
          <a:xfrm>
            <a:off x="1682310" y="2027141"/>
            <a:ext cx="600562" cy="381512"/>
            <a:chOff x="1933575" y="510402"/>
            <a:chExt cx="590550" cy="394473"/>
          </a:xfrm>
        </p:grpSpPr>
        <p:sp>
          <p:nvSpPr>
            <p:cNvPr id="2123" name="Oval 2122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25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27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8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29" name="Group 109"/>
          <p:cNvGrpSpPr/>
          <p:nvPr/>
        </p:nvGrpSpPr>
        <p:grpSpPr>
          <a:xfrm>
            <a:off x="1161821" y="2159498"/>
            <a:ext cx="600562" cy="381512"/>
            <a:chOff x="1933575" y="510402"/>
            <a:chExt cx="590550" cy="394473"/>
          </a:xfrm>
        </p:grpSpPr>
        <p:sp>
          <p:nvSpPr>
            <p:cNvPr id="2130" name="Oval 2129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31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32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3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34" name="Straight Connector 2133"/>
          <p:cNvCxnSpPr>
            <a:stCxn id="2130" idx="3"/>
          </p:cNvCxnSpPr>
          <p:nvPr/>
        </p:nvCxnSpPr>
        <p:spPr>
          <a:xfrm flipH="1">
            <a:off x="923358" y="2508632"/>
            <a:ext cx="326413" cy="25807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5" name="Group 124"/>
          <p:cNvGrpSpPr/>
          <p:nvPr/>
        </p:nvGrpSpPr>
        <p:grpSpPr>
          <a:xfrm>
            <a:off x="3928581" y="1479428"/>
            <a:ext cx="618106" cy="431153"/>
            <a:chOff x="1933575" y="510402"/>
            <a:chExt cx="590550" cy="394473"/>
          </a:xfrm>
        </p:grpSpPr>
        <p:sp>
          <p:nvSpPr>
            <p:cNvPr id="2136" name="Oval 213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3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38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40" name="Straight Connector 2139"/>
          <p:cNvCxnSpPr/>
          <p:nvPr/>
        </p:nvCxnSpPr>
        <p:spPr>
          <a:xfrm flipV="1">
            <a:off x="4006735" y="881171"/>
            <a:ext cx="433620" cy="66174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1" name="TextBox 13"/>
          <p:cNvSpPr txBox="1">
            <a:spLocks noChangeArrowheads="1"/>
          </p:cNvSpPr>
          <p:nvPr/>
        </p:nvSpPr>
        <p:spPr bwMode="auto">
          <a:xfrm>
            <a:off x="2085280" y="2603596"/>
            <a:ext cx="1758791" cy="3534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North Central US</a:t>
            </a:r>
          </a:p>
        </p:txBody>
      </p:sp>
      <p:sp>
        <p:nvSpPr>
          <p:cNvPr id="2142" name="TextBox 13"/>
          <p:cNvSpPr txBox="1">
            <a:spLocks noChangeArrowheads="1"/>
          </p:cNvSpPr>
          <p:nvPr/>
        </p:nvSpPr>
        <p:spPr bwMode="auto">
          <a:xfrm>
            <a:off x="5012893" y="3341945"/>
            <a:ext cx="1730053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South East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Asia/ Singapore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cxnSp>
        <p:nvCxnSpPr>
          <p:cNvPr id="2143" name="Straight Connector 2142"/>
          <p:cNvCxnSpPr/>
          <p:nvPr/>
        </p:nvCxnSpPr>
        <p:spPr>
          <a:xfrm flipH="1">
            <a:off x="5808974" y="2894585"/>
            <a:ext cx="540907" cy="50324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4" name="TextBox 13"/>
          <p:cNvSpPr txBox="1">
            <a:spLocks noChangeArrowheads="1"/>
          </p:cNvSpPr>
          <p:nvPr/>
        </p:nvSpPr>
        <p:spPr bwMode="auto">
          <a:xfrm>
            <a:off x="6688921" y="3065023"/>
            <a:ext cx="1343418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East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Asia /Hong Kong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cxnSp>
        <p:nvCxnSpPr>
          <p:cNvPr id="2145" name="Straight Connector 2144"/>
          <p:cNvCxnSpPr>
            <a:stCxn id="2184" idx="3"/>
          </p:cNvCxnSpPr>
          <p:nvPr/>
        </p:nvCxnSpPr>
        <p:spPr>
          <a:xfrm flipV="1">
            <a:off x="7453964" y="1108867"/>
            <a:ext cx="385104" cy="84516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6" name="TextBox 13"/>
          <p:cNvSpPr txBox="1">
            <a:spLocks noChangeArrowheads="1"/>
          </p:cNvSpPr>
          <p:nvPr/>
        </p:nvSpPr>
        <p:spPr bwMode="auto">
          <a:xfrm>
            <a:off x="3889619" y="696001"/>
            <a:ext cx="2202641" cy="3534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North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Europe/</a:t>
            </a:r>
            <a:r>
              <a:rPr lang="ru-RU" sz="1500" dirty="0" smtClean="0">
                <a:solidFill>
                  <a:srgbClr val="525051"/>
                </a:solidFill>
                <a:latin typeface="Segoe UI Semibold" pitchFamily="34" charset="0"/>
              </a:rPr>
              <a:t> </a:t>
            </a:r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Dublin</a:t>
            </a:r>
          </a:p>
        </p:txBody>
      </p:sp>
      <p:sp>
        <p:nvSpPr>
          <p:cNvPr id="2147" name="TextBox 13"/>
          <p:cNvSpPr txBox="1">
            <a:spLocks noChangeArrowheads="1"/>
          </p:cNvSpPr>
          <p:nvPr/>
        </p:nvSpPr>
        <p:spPr bwMode="auto">
          <a:xfrm>
            <a:off x="4141623" y="2204253"/>
            <a:ext cx="1480019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West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Europe/  </a:t>
            </a:r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Amsterdam</a:t>
            </a:r>
          </a:p>
        </p:txBody>
      </p:sp>
      <p:cxnSp>
        <p:nvCxnSpPr>
          <p:cNvPr id="2148" name="Straight Connector 2147"/>
          <p:cNvCxnSpPr>
            <a:stCxn id="2123" idx="5"/>
          </p:cNvCxnSpPr>
          <p:nvPr/>
        </p:nvCxnSpPr>
        <p:spPr>
          <a:xfrm>
            <a:off x="2194922" y="2376275"/>
            <a:ext cx="569869" cy="21403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9" name="TextBox 13"/>
          <p:cNvSpPr txBox="1">
            <a:spLocks noChangeArrowheads="1"/>
          </p:cNvSpPr>
          <p:nvPr/>
        </p:nvSpPr>
        <p:spPr bwMode="auto">
          <a:xfrm>
            <a:off x="122663" y="2792397"/>
            <a:ext cx="1771313" cy="3534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South Central US</a:t>
            </a:r>
          </a:p>
        </p:txBody>
      </p:sp>
      <p:grpSp>
        <p:nvGrpSpPr>
          <p:cNvPr id="2150" name="Group 148"/>
          <p:cNvGrpSpPr/>
          <p:nvPr/>
        </p:nvGrpSpPr>
        <p:grpSpPr>
          <a:xfrm>
            <a:off x="6326310" y="2603596"/>
            <a:ext cx="600562" cy="381512"/>
            <a:chOff x="1933575" y="510402"/>
            <a:chExt cx="590550" cy="394473"/>
          </a:xfrm>
        </p:grpSpPr>
        <p:sp>
          <p:nvSpPr>
            <p:cNvPr id="2151" name="Oval 215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5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53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55" name="Group 142"/>
          <p:cNvGrpSpPr/>
          <p:nvPr/>
        </p:nvGrpSpPr>
        <p:grpSpPr>
          <a:xfrm>
            <a:off x="6537521" y="2311249"/>
            <a:ext cx="600562" cy="381512"/>
            <a:chOff x="1933575" y="510402"/>
            <a:chExt cx="590550" cy="394473"/>
          </a:xfrm>
        </p:grpSpPr>
        <p:sp>
          <p:nvSpPr>
            <p:cNvPr id="2156" name="Oval 215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5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58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60" name="Group 129"/>
          <p:cNvGrpSpPr/>
          <p:nvPr/>
        </p:nvGrpSpPr>
        <p:grpSpPr>
          <a:xfrm>
            <a:off x="3495865" y="1395124"/>
            <a:ext cx="600562" cy="381512"/>
            <a:chOff x="1933575" y="510402"/>
            <a:chExt cx="590550" cy="394473"/>
          </a:xfrm>
        </p:grpSpPr>
        <p:sp>
          <p:nvSpPr>
            <p:cNvPr id="2161" name="Oval 216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6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63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65" name="Group 117"/>
          <p:cNvGrpSpPr/>
          <p:nvPr/>
        </p:nvGrpSpPr>
        <p:grpSpPr>
          <a:xfrm>
            <a:off x="1982591" y="1750159"/>
            <a:ext cx="600562" cy="381512"/>
            <a:chOff x="1933575" y="510402"/>
            <a:chExt cx="590550" cy="394473"/>
          </a:xfrm>
        </p:grpSpPr>
        <p:sp>
          <p:nvSpPr>
            <p:cNvPr id="2166" name="Oval 216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6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68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70" name="TextBox 13"/>
          <p:cNvSpPr txBox="1">
            <a:spLocks noChangeArrowheads="1"/>
          </p:cNvSpPr>
          <p:nvPr/>
        </p:nvSpPr>
        <p:spPr bwMode="auto">
          <a:xfrm>
            <a:off x="2224071" y="704442"/>
            <a:ext cx="931291" cy="3534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East</a:t>
            </a:r>
            <a:r>
              <a:rPr lang="ru-RU" sz="1500" dirty="0">
                <a:solidFill>
                  <a:srgbClr val="525051"/>
                </a:solidFill>
                <a:latin typeface="Segoe UI Semibold" pitchFamily="34" charset="0"/>
              </a:rPr>
              <a:t> </a:t>
            </a:r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US</a:t>
            </a:r>
          </a:p>
        </p:txBody>
      </p:sp>
      <p:cxnSp>
        <p:nvCxnSpPr>
          <p:cNvPr id="2171" name="Straight Connector 2170"/>
          <p:cNvCxnSpPr>
            <a:stCxn id="2169" idx="0"/>
          </p:cNvCxnSpPr>
          <p:nvPr/>
        </p:nvCxnSpPr>
        <p:spPr>
          <a:xfrm flipV="1">
            <a:off x="2399227" y="1118131"/>
            <a:ext cx="183922" cy="736609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2" name="Group 109"/>
          <p:cNvGrpSpPr/>
          <p:nvPr/>
        </p:nvGrpSpPr>
        <p:grpSpPr>
          <a:xfrm>
            <a:off x="1072418" y="1774094"/>
            <a:ext cx="600562" cy="381512"/>
            <a:chOff x="1933575" y="510402"/>
            <a:chExt cx="590550" cy="394473"/>
          </a:xfrm>
        </p:grpSpPr>
        <p:sp>
          <p:nvSpPr>
            <p:cNvPr id="2173" name="Oval 2172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74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75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6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77" name="TextBox 13"/>
          <p:cNvSpPr txBox="1">
            <a:spLocks noChangeArrowheads="1"/>
          </p:cNvSpPr>
          <p:nvPr/>
        </p:nvSpPr>
        <p:spPr bwMode="auto">
          <a:xfrm>
            <a:off x="339840" y="901477"/>
            <a:ext cx="1032859" cy="3534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West US</a:t>
            </a:r>
          </a:p>
        </p:txBody>
      </p:sp>
      <p:cxnSp>
        <p:nvCxnSpPr>
          <p:cNvPr id="2178" name="Straight Connector 2177"/>
          <p:cNvCxnSpPr>
            <a:stCxn id="2177" idx="2"/>
            <a:endCxn id="2173" idx="1"/>
          </p:cNvCxnSpPr>
          <p:nvPr/>
        </p:nvCxnSpPr>
        <p:spPr>
          <a:xfrm>
            <a:off x="856270" y="1254935"/>
            <a:ext cx="304098" cy="711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9" name="Straight Connector 2178"/>
          <p:cNvCxnSpPr/>
          <p:nvPr/>
        </p:nvCxnSpPr>
        <p:spPr>
          <a:xfrm>
            <a:off x="4412906" y="1924692"/>
            <a:ext cx="418990" cy="267258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0" name="Group 142"/>
          <p:cNvGrpSpPr/>
          <p:nvPr/>
        </p:nvGrpSpPr>
        <p:grpSpPr>
          <a:xfrm>
            <a:off x="6923116" y="1734877"/>
            <a:ext cx="600562" cy="381512"/>
            <a:chOff x="1933575" y="510402"/>
            <a:chExt cx="590550" cy="394473"/>
          </a:xfrm>
        </p:grpSpPr>
        <p:sp>
          <p:nvSpPr>
            <p:cNvPr id="2181" name="Oval 218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8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83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85" name="Group 142"/>
          <p:cNvGrpSpPr/>
          <p:nvPr/>
        </p:nvGrpSpPr>
        <p:grpSpPr>
          <a:xfrm>
            <a:off x="7007390" y="2123281"/>
            <a:ext cx="600562" cy="381512"/>
            <a:chOff x="1933575" y="510402"/>
            <a:chExt cx="590550" cy="394473"/>
          </a:xfrm>
        </p:grpSpPr>
        <p:sp>
          <p:nvSpPr>
            <p:cNvPr id="2186" name="Oval 218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8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88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90" name="TextBox 13"/>
          <p:cNvSpPr txBox="1">
            <a:spLocks noChangeArrowheads="1"/>
          </p:cNvSpPr>
          <p:nvPr/>
        </p:nvSpPr>
        <p:spPr bwMode="auto">
          <a:xfrm>
            <a:off x="7444096" y="637242"/>
            <a:ext cx="1232451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Japan East/ Saitama 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sp>
        <p:nvSpPr>
          <p:cNvPr id="2191" name="TextBox 13"/>
          <p:cNvSpPr txBox="1">
            <a:spLocks noChangeArrowheads="1"/>
          </p:cNvSpPr>
          <p:nvPr/>
        </p:nvSpPr>
        <p:spPr bwMode="auto">
          <a:xfrm>
            <a:off x="7567481" y="2753316"/>
            <a:ext cx="1232451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Japan West / Osaka</a:t>
            </a:r>
          </a:p>
        </p:txBody>
      </p:sp>
      <p:cxnSp>
        <p:nvCxnSpPr>
          <p:cNvPr id="2192" name="Straight Connector 2191"/>
          <p:cNvCxnSpPr/>
          <p:nvPr/>
        </p:nvCxnSpPr>
        <p:spPr>
          <a:xfrm flipH="1" flipV="1">
            <a:off x="7087865" y="2615471"/>
            <a:ext cx="75789" cy="52351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3" name="Straight Connector 2192"/>
          <p:cNvCxnSpPr>
            <a:stCxn id="2186" idx="5"/>
          </p:cNvCxnSpPr>
          <p:nvPr/>
        </p:nvCxnSpPr>
        <p:spPr>
          <a:xfrm>
            <a:off x="7520002" y="2472415"/>
            <a:ext cx="598507" cy="28090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4" name="Group 117"/>
          <p:cNvGrpSpPr/>
          <p:nvPr/>
        </p:nvGrpSpPr>
        <p:grpSpPr>
          <a:xfrm>
            <a:off x="2405162" y="3785079"/>
            <a:ext cx="600562" cy="381512"/>
            <a:chOff x="1933575" y="510402"/>
            <a:chExt cx="590550" cy="394473"/>
          </a:xfrm>
        </p:grpSpPr>
        <p:sp>
          <p:nvSpPr>
            <p:cNvPr id="2195" name="Oval 2194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96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197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8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99" name="Straight Connector 2198"/>
          <p:cNvCxnSpPr/>
          <p:nvPr/>
        </p:nvCxnSpPr>
        <p:spPr>
          <a:xfrm>
            <a:off x="2936010" y="4149358"/>
            <a:ext cx="569869" cy="21403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0" name="TextBox 13"/>
          <p:cNvSpPr txBox="1">
            <a:spLocks noChangeArrowheads="1"/>
          </p:cNvSpPr>
          <p:nvPr/>
        </p:nvSpPr>
        <p:spPr bwMode="auto">
          <a:xfrm>
            <a:off x="2738733" y="4352764"/>
            <a:ext cx="1952679" cy="81512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Brazil South / San Paulo (preview)</a:t>
            </a:r>
          </a:p>
          <a:p>
            <a:pPr defTabSz="1217756"/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grpSp>
        <p:nvGrpSpPr>
          <p:cNvPr id="2201" name="Group 142"/>
          <p:cNvGrpSpPr/>
          <p:nvPr/>
        </p:nvGrpSpPr>
        <p:grpSpPr>
          <a:xfrm>
            <a:off x="6039106" y="1902191"/>
            <a:ext cx="600562" cy="381512"/>
            <a:chOff x="1933575" y="510402"/>
            <a:chExt cx="590550" cy="394473"/>
          </a:xfrm>
        </p:grpSpPr>
        <p:sp>
          <p:nvSpPr>
            <p:cNvPr id="2202" name="Oval 2201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203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204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5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206" name="Straight Connector 2205"/>
          <p:cNvCxnSpPr/>
          <p:nvPr/>
        </p:nvCxnSpPr>
        <p:spPr>
          <a:xfrm flipH="1" flipV="1">
            <a:off x="6442832" y="1590650"/>
            <a:ext cx="61411" cy="392048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7" name="TextBox 13"/>
          <p:cNvSpPr txBox="1">
            <a:spLocks noChangeArrowheads="1"/>
          </p:cNvSpPr>
          <p:nvPr/>
        </p:nvSpPr>
        <p:spPr bwMode="auto">
          <a:xfrm>
            <a:off x="5209747" y="1016945"/>
            <a:ext cx="2234349" cy="5842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China </a:t>
            </a:r>
            <a:r>
              <a:rPr lang="en-US" sz="1500" dirty="0" err="1" smtClean="0">
                <a:solidFill>
                  <a:srgbClr val="525051"/>
                </a:solidFill>
                <a:latin typeface="Segoe UI Semibold" pitchFamily="34" charset="0"/>
              </a:rPr>
              <a:t>South+North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/</a:t>
            </a:r>
          </a:p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Vianet21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sp>
        <p:nvSpPr>
          <p:cNvPr id="2208" name="Заголовок 3"/>
          <p:cNvSpPr>
            <a:spLocks noGrp="1"/>
          </p:cNvSpPr>
          <p:nvPr>
            <p:ph type="title"/>
          </p:nvPr>
        </p:nvSpPr>
        <p:spPr>
          <a:xfrm>
            <a:off x="339840" y="48577"/>
            <a:ext cx="11817356" cy="72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Microsoft Azure : 13 datacenter </a:t>
            </a:r>
            <a:r>
              <a:rPr lang="en-US" dirty="0" smtClean="0"/>
              <a:t>locations</a:t>
            </a:r>
            <a:endParaRPr lang="ru-RU" dirty="0"/>
          </a:p>
        </p:txBody>
      </p:sp>
      <p:grpSp>
        <p:nvGrpSpPr>
          <p:cNvPr id="2210" name="Group 142"/>
          <p:cNvGrpSpPr/>
          <p:nvPr/>
        </p:nvGrpSpPr>
        <p:grpSpPr>
          <a:xfrm>
            <a:off x="5432500" y="1687086"/>
            <a:ext cx="600562" cy="381512"/>
            <a:chOff x="1933575" y="510402"/>
            <a:chExt cx="590550" cy="394473"/>
          </a:xfrm>
        </p:grpSpPr>
        <p:sp>
          <p:nvSpPr>
            <p:cNvPr id="2211" name="Oval 221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21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213" name="Picture 29" descr="Server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215" name="Straight Connector 2214"/>
          <p:cNvCxnSpPr/>
          <p:nvPr/>
        </p:nvCxnSpPr>
        <p:spPr>
          <a:xfrm flipV="1">
            <a:off x="5906191" y="1590103"/>
            <a:ext cx="208585" cy="236653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271160" y="3145855"/>
            <a:ext cx="372701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        13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datacenters</a:t>
            </a:r>
            <a:endParaRPr lang="en-US" sz="2700" i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4</a:t>
            </a:r>
            <a:r>
              <a:rPr lang="en-US" sz="2700" i="1" baseline="30000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th</a:t>
            </a:r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generation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ITPAC</a:t>
            </a: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</a:t>
            </a:r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size ~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28 100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en-US" sz="2700" i="1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sq.meter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endParaRPr lang="ru-RU" sz="2700" i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</a:t>
            </a:r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power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~ 16 </a:t>
            </a:r>
            <a:r>
              <a:rPr lang="en-US" sz="2700" i="1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MWt</a:t>
            </a:r>
            <a:endParaRPr lang="ru-RU" sz="2700" i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PUE ~ 1.05-1.22</a:t>
            </a:r>
          </a:p>
          <a:p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</a:t>
            </a:r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cost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~ 500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М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$</a:t>
            </a:r>
            <a:endParaRPr lang="ru-RU" sz="2700" i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25378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-1114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Подключаем </a:t>
            </a:r>
            <a:r>
              <a:rPr lang="en-US" dirty="0" smtClean="0"/>
              <a:t>TFS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86240" y="1449000"/>
            <a:ext cx="5847429" cy="2340000"/>
          </a:xfrm>
        </p:spPr>
        <p:txBody>
          <a:bodyPr/>
          <a:lstStyle/>
          <a:p>
            <a:pPr lvl="2"/>
            <a:r>
              <a:rPr lang="en-US" dirty="0" smtClean="0"/>
              <a:t>TFS – </a:t>
            </a:r>
            <a:r>
              <a:rPr lang="ru-RU" dirty="0" smtClean="0"/>
              <a:t>подключаемся на </a:t>
            </a:r>
            <a:r>
              <a:rPr lang="en-US" dirty="0" smtClean="0">
                <a:hlinkClick r:id="rId2"/>
              </a:rPr>
              <a:t>tfs.visualstudio.com</a:t>
            </a:r>
            <a:r>
              <a:rPr lang="ru-RU" dirty="0" smtClean="0"/>
              <a:t>, создаем проект, </a:t>
            </a:r>
            <a:r>
              <a:rPr lang="en-US" dirty="0" smtClean="0"/>
              <a:t>check-in… enjoy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2"/>
            <a:r>
              <a:rPr lang="ru-RU" dirty="0" smtClean="0"/>
              <a:t>Подключаем репозиторий к облачному сервису</a:t>
            </a:r>
            <a:endParaRPr lang="en-US" dirty="0" smtClean="0"/>
          </a:p>
          <a:p>
            <a:pPr lvl="2"/>
            <a:r>
              <a:rPr lang="ru-RU" dirty="0" smtClean="0"/>
              <a:t>Деплоимся напрямую из </a:t>
            </a:r>
            <a:r>
              <a:rPr lang="en-US" dirty="0" smtClean="0"/>
              <a:t>Visual Studio</a:t>
            </a:r>
            <a:endParaRPr lang="ru-RU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40" y="932914"/>
            <a:ext cx="5479623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" y="2888999"/>
            <a:ext cx="4680000" cy="3636083"/>
          </a:xfrm>
          <a:prstGeom prst="rect">
            <a:avLst/>
          </a:prstGeom>
        </p:spPr>
      </p:pic>
      <p:sp>
        <p:nvSpPr>
          <p:cNvPr id="8" name="Объект 4"/>
          <p:cNvSpPr txBox="1">
            <a:spLocks/>
          </p:cNvSpPr>
          <p:nvPr/>
        </p:nvSpPr>
        <p:spPr>
          <a:xfrm>
            <a:off x="5931297" y="5090955"/>
            <a:ext cx="5847429" cy="2340000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sz="2400" dirty="0" smtClean="0"/>
              <a:t>Подробнее – </a:t>
            </a:r>
            <a:r>
              <a:rPr lang="en-US" sz="24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ou.gs/</a:t>
            </a:r>
            <a:r>
              <a:rPr lang="en-US" sz="2400" b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endParaRPr lang="en-US" sz="2400" b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39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829" y="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Вики</a:t>
            </a:r>
            <a:r>
              <a:rPr lang="en-US" dirty="0"/>
              <a:t> </a:t>
            </a:r>
            <a:r>
              <a:rPr lang="ru-RU" dirty="0" smtClean="0"/>
              <a:t>в облаке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5829" y="1004558"/>
            <a:ext cx="11460171" cy="2502095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dirty="0"/>
              <a:t>Конечно же </a:t>
            </a:r>
            <a:r>
              <a:rPr lang="en-US" dirty="0" err="1"/>
              <a:t>Sharepoint</a:t>
            </a:r>
            <a:r>
              <a:rPr lang="en-US" dirty="0"/>
              <a:t> – </a:t>
            </a:r>
            <a:r>
              <a:rPr lang="ru-RU" dirty="0"/>
              <a:t>см </a:t>
            </a:r>
            <a:r>
              <a:rPr lang="ru-RU" dirty="0" smtClean="0"/>
              <a:t>Установка и конфигурирование в </a:t>
            </a:r>
            <a:r>
              <a:rPr lang="en-US" dirty="0"/>
              <a:t>Azure - </a:t>
            </a:r>
            <a:r>
              <a:rPr lang="ru-RU" dirty="0" smtClean="0"/>
              <a:t>Другие </a:t>
            </a:r>
            <a:r>
              <a:rPr lang="ru-RU" dirty="0"/>
              <a:t>опции </a:t>
            </a:r>
            <a:r>
              <a:rPr lang="ru-RU" dirty="0" smtClean="0"/>
              <a:t>– использовать образы на </a:t>
            </a:r>
            <a:r>
              <a:rPr lang="en-US" dirty="0" smtClean="0"/>
              <a:t>VM Depot </a:t>
            </a:r>
            <a:r>
              <a:rPr lang="ru-RU" dirty="0" smtClean="0"/>
              <a:t>с популярными вики</a:t>
            </a:r>
          </a:p>
          <a:p>
            <a:pPr lvl="2">
              <a:lnSpc>
                <a:spcPct val="150000"/>
              </a:lnSpc>
            </a:pPr>
            <a:r>
              <a:rPr lang="ru-RU" dirty="0" smtClean="0"/>
              <a:t>В </a:t>
            </a:r>
            <a:r>
              <a:rPr lang="en-US" dirty="0"/>
              <a:t>Web-site </a:t>
            </a:r>
            <a:r>
              <a:rPr lang="ru-RU" dirty="0" smtClean="0"/>
              <a:t>есть </a:t>
            </a:r>
            <a:r>
              <a:rPr lang="en-US" dirty="0" err="1" smtClean="0"/>
              <a:t>MediaWiki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Ince</a:t>
            </a:r>
            <a:r>
              <a:rPr lang="en-US" dirty="0"/>
              <a:t>n</a:t>
            </a:r>
            <a:r>
              <a:rPr lang="en-US" dirty="0" smtClean="0"/>
              <a:t>tive</a:t>
            </a:r>
            <a:endParaRPr lang="ru-RU" dirty="0" smtClean="0"/>
          </a:p>
          <a:p>
            <a:pPr marL="87312" lvl="2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3069000"/>
            <a:ext cx="7920000" cy="3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9886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Широкий выбор тулов в </a:t>
            </a:r>
            <a:r>
              <a:rPr lang="en-US" dirty="0" err="1" smtClean="0"/>
              <a:t>IaaS</a:t>
            </a:r>
            <a:r>
              <a:rPr lang="en-US" dirty="0" smtClean="0"/>
              <a:t> </a:t>
            </a:r>
            <a:r>
              <a:rPr lang="ru-RU" dirty="0" smtClean="0"/>
              <a:t>сценариях 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33893" y="1089000"/>
            <a:ext cx="10385229" cy="1980000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dirty="0" smtClean="0"/>
              <a:t>На виртуалке ( </a:t>
            </a:r>
            <a:r>
              <a:rPr lang="en-US" dirty="0" smtClean="0"/>
              <a:t>Windows, Linux ) </a:t>
            </a:r>
            <a:r>
              <a:rPr lang="ru-RU" dirty="0" smtClean="0"/>
              <a:t>поднять можно </a:t>
            </a:r>
            <a:r>
              <a:rPr lang="ru-RU" dirty="0"/>
              <a:t>все что угодно – например </a:t>
            </a:r>
            <a:r>
              <a:rPr lang="en-US" dirty="0"/>
              <a:t>Confluence</a:t>
            </a:r>
          </a:p>
          <a:p>
            <a:pPr lvl="2">
              <a:lnSpc>
                <a:spcPct val="150000"/>
              </a:lnSpc>
            </a:pPr>
            <a:r>
              <a:rPr lang="ru-RU" dirty="0" smtClean="0"/>
              <a:t>В </a:t>
            </a:r>
            <a:r>
              <a:rPr lang="en-US" dirty="0"/>
              <a:t>VM Depot (</a:t>
            </a:r>
            <a:r>
              <a:rPr lang="en-US" dirty="0" smtClean="0"/>
              <a:t>vmdepot.msopentech.com ) </a:t>
            </a:r>
            <a:r>
              <a:rPr lang="ru-RU" dirty="0" smtClean="0"/>
              <a:t>есть </a:t>
            </a:r>
            <a:r>
              <a:rPr lang="en-US" dirty="0" err="1" smtClean="0"/>
              <a:t>redmine</a:t>
            </a:r>
            <a:endParaRPr lang="en-US" dirty="0"/>
          </a:p>
          <a:p>
            <a:pPr lvl="2"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18" y="3069000"/>
            <a:ext cx="8138981" cy="35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00" y="1293429"/>
            <a:ext cx="2624891" cy="2001862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000" y="33429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Continuous integration </a:t>
            </a:r>
            <a:r>
              <a:rPr lang="ru-RU" dirty="0" smtClean="0"/>
              <a:t>в облаке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97084" y="1001625"/>
            <a:ext cx="5940000" cy="1350000"/>
          </a:xfrm>
        </p:spPr>
        <p:txBody>
          <a:bodyPr>
            <a:normAutofit fontScale="77500" lnSpcReduction="20000"/>
          </a:bodyPr>
          <a:lstStyle/>
          <a:p>
            <a:pPr lvl="2"/>
            <a:r>
              <a:rPr lang="ru-RU" dirty="0"/>
              <a:t>Конечно же </a:t>
            </a:r>
            <a:r>
              <a:rPr lang="ru-RU" dirty="0" smtClean="0"/>
              <a:t>через </a:t>
            </a:r>
            <a:r>
              <a:rPr lang="en-US" dirty="0" smtClean="0"/>
              <a:t>TFS </a:t>
            </a:r>
            <a:endParaRPr lang="ru-RU" b="1" u="sng" dirty="0">
              <a:solidFill>
                <a:schemeClr val="accent4"/>
              </a:solidFill>
            </a:endParaRPr>
          </a:p>
          <a:p>
            <a:pPr lvl="2"/>
            <a:r>
              <a:rPr lang="ru-RU" dirty="0" smtClean="0"/>
              <a:t>Можно использовать </a:t>
            </a:r>
            <a:r>
              <a:rPr lang="en-US" dirty="0" smtClean="0"/>
              <a:t>Jenkins</a:t>
            </a:r>
            <a:r>
              <a:rPr lang="ru-RU" dirty="0" smtClean="0"/>
              <a:t> к которому есть плагин для блобов ( для артефактов )</a:t>
            </a:r>
          </a:p>
          <a:p>
            <a:pPr lvl="2"/>
            <a:r>
              <a:rPr lang="ru-RU" dirty="0" smtClean="0"/>
              <a:t>В </a:t>
            </a:r>
            <a:r>
              <a:rPr lang="en-US" dirty="0" smtClean="0"/>
              <a:t>vmdepot.msopentech.com </a:t>
            </a:r>
            <a:r>
              <a:rPr lang="ru-RU" dirty="0" smtClean="0"/>
              <a:t>есть готовые образы</a:t>
            </a: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26" y="1001625"/>
            <a:ext cx="3342649" cy="1075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00" y="2507396"/>
            <a:ext cx="7619100" cy="40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7014" y="-5340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Сценарии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06757" y="1324200"/>
            <a:ext cx="6142114" cy="4835571"/>
          </a:xfrm>
        </p:spPr>
        <p:txBody>
          <a:bodyPr>
            <a:normAutofit fontScale="85000" lnSpcReduction="10000"/>
          </a:bodyPr>
          <a:lstStyle/>
          <a:p>
            <a:pPr lvl="2">
              <a:lnSpc>
                <a:spcPct val="200000"/>
              </a:lnSpc>
            </a:pPr>
            <a:r>
              <a:rPr lang="en-US" dirty="0" smtClean="0"/>
              <a:t>“</a:t>
            </a:r>
            <a:r>
              <a:rPr lang="ru-RU" dirty="0" smtClean="0"/>
              <a:t>Песочница</a:t>
            </a:r>
            <a:r>
              <a:rPr lang="en-US" dirty="0" smtClean="0"/>
              <a:t>” </a:t>
            </a:r>
            <a:r>
              <a:rPr lang="ru-RU" dirty="0" smtClean="0"/>
              <a:t>для проектов разработчиков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QA </a:t>
            </a:r>
            <a:r>
              <a:rPr lang="ru-RU" dirty="0" smtClean="0"/>
              <a:t>стенд, в том числе и высоконагруженный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Готовое окружение для тренингов, семинаров и лабораторных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Потребность в значительных ресурсах на короткое время (например для сложных тестов или обработки большой выборки данных )</a:t>
            </a:r>
          </a:p>
          <a:p>
            <a:pPr marL="87312" lvl="2" indent="0">
              <a:lnSpc>
                <a:spcPct val="200000"/>
              </a:lnSpc>
              <a:buNone/>
            </a:pPr>
            <a:endParaRPr lang="ru-RU" dirty="0" smtClean="0"/>
          </a:p>
          <a:p>
            <a:pPr marL="87312" lvl="2" indent="0">
              <a:lnSpc>
                <a:spcPct val="200000"/>
              </a:lnSpc>
              <a:buNone/>
            </a:pPr>
            <a:endParaRPr lang="ru-R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1089000"/>
            <a:ext cx="6120000" cy="34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000" y="10715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Песочница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86" y="961901"/>
            <a:ext cx="10628808" cy="56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6000" y="64200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QA-</a:t>
            </a:r>
            <a:r>
              <a:rPr lang="ru-RU" dirty="0" smtClean="0"/>
              <a:t>стенд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32286" y="1128686"/>
            <a:ext cx="6223714" cy="4835571"/>
          </a:xfrm>
        </p:spPr>
        <p:txBody>
          <a:bodyPr>
            <a:normAutofit/>
          </a:bodyPr>
          <a:lstStyle/>
          <a:p>
            <a:pPr lvl="2">
              <a:lnSpc>
                <a:spcPct val="200000"/>
              </a:lnSpc>
            </a:pPr>
            <a:r>
              <a:rPr lang="ru-RU" dirty="0" smtClean="0"/>
              <a:t>Быстрая и автоматизированное выкладывание в новое окружение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Безопасное ( не </a:t>
            </a:r>
            <a:r>
              <a:rPr lang="ru-RU" dirty="0" smtClean="0"/>
              <a:t>вли</a:t>
            </a:r>
            <a:r>
              <a:rPr lang="ru-RU" dirty="0"/>
              <a:t>я</a:t>
            </a:r>
            <a:r>
              <a:rPr lang="ru-RU" dirty="0" smtClean="0"/>
              <a:t>ющее </a:t>
            </a:r>
            <a:r>
              <a:rPr lang="ru-RU" dirty="0" smtClean="0"/>
              <a:t>на продакшн ) тестирование новых версий 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Удаление неиспользуемых стендов после завершения циклов тестирования</a:t>
            </a:r>
          </a:p>
          <a:p>
            <a:pPr marL="87312" lvl="2" indent="0">
              <a:lnSpc>
                <a:spcPct val="200000"/>
              </a:lnSpc>
              <a:buNone/>
            </a:pPr>
            <a:endParaRPr lang="ru-RU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10890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6000" y="6420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Готовое окружение для семинаров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16000" y="1324200"/>
            <a:ext cx="9382114" cy="4835571"/>
          </a:xfrm>
        </p:spPr>
        <p:txBody>
          <a:bodyPr>
            <a:normAutofit/>
          </a:bodyPr>
          <a:lstStyle/>
          <a:p>
            <a:pPr lvl="2"/>
            <a:r>
              <a:rPr lang="ru-RU" dirty="0" smtClean="0"/>
              <a:t>Создаем (на базе образов из </a:t>
            </a:r>
            <a:r>
              <a:rPr lang="en-US" dirty="0" err="1" smtClean="0"/>
              <a:t>vm</a:t>
            </a:r>
            <a:r>
              <a:rPr lang="en-US" dirty="0" smtClean="0"/>
              <a:t> depot </a:t>
            </a:r>
            <a:r>
              <a:rPr lang="ru-RU" dirty="0" smtClean="0"/>
              <a:t>например ) и настраиваем нужные конфигурации </a:t>
            </a:r>
          </a:p>
          <a:p>
            <a:pPr lvl="2"/>
            <a:r>
              <a:rPr lang="ru-RU" dirty="0" smtClean="0"/>
              <a:t>Сохраняем их в либо в </a:t>
            </a:r>
            <a:r>
              <a:rPr lang="en-US" dirty="0" smtClean="0"/>
              <a:t>VHD </a:t>
            </a:r>
            <a:r>
              <a:rPr lang="ru-RU" dirty="0" smtClean="0"/>
              <a:t>( внутри своего хранилища ) или в </a:t>
            </a:r>
            <a:r>
              <a:rPr lang="en-US" dirty="0" smtClean="0"/>
              <a:t>VM Depot ( </a:t>
            </a:r>
            <a:r>
              <a:rPr lang="ru-RU" dirty="0" smtClean="0"/>
              <a:t>доступно всем )</a:t>
            </a:r>
          </a:p>
          <a:p>
            <a:pPr lvl="2"/>
            <a:r>
              <a:rPr lang="ru-RU" dirty="0" smtClean="0"/>
              <a:t>При необходимости поднимаем нужные конфигурации</a:t>
            </a:r>
          </a:p>
          <a:p>
            <a:pPr marL="87312" lvl="2" indent="0">
              <a:buNone/>
            </a:pPr>
            <a:endParaRPr lang="ru-RU" dirty="0" smtClean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5" y="2849509"/>
            <a:ext cx="5118979" cy="2559491"/>
          </a:xfrm>
          <a:prstGeom prst="rect">
            <a:avLst/>
          </a:prstGeom>
          <a:noFill/>
          <a:ln>
            <a:noFill/>
          </a:ln>
          <a:effectLst>
            <a:outerShdw dist="35921" dir="2700000"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23" y="2837941"/>
            <a:ext cx="5476021" cy="257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5216" y="24408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Let’s go to Java world!</a:t>
            </a:r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03812" y="1089000"/>
            <a:ext cx="5712187" cy="1980000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Пишем код в </a:t>
            </a:r>
            <a:r>
              <a:rPr lang="en-US" sz="2800" dirty="0" smtClean="0">
                <a:latin typeface="+mj-lt"/>
              </a:rPr>
              <a:t>Eclipse (</a:t>
            </a:r>
            <a:r>
              <a:rPr lang="ru-RU" sz="2800" dirty="0" smtClean="0">
                <a:latin typeface="+mj-lt"/>
              </a:rPr>
              <a:t>пока только под </a:t>
            </a:r>
            <a:r>
              <a:rPr lang="en-US" sz="2800" dirty="0" smtClean="0">
                <a:latin typeface="+mj-lt"/>
              </a:rPr>
              <a:t>Windows )</a:t>
            </a: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Для сборки</a:t>
            </a:r>
            <a:r>
              <a:rPr lang="en-US" sz="2800" dirty="0" smtClean="0">
                <a:latin typeface="+mj-lt"/>
              </a:rPr>
              <a:t> ANT to build/deploy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Startup. </a:t>
            </a:r>
            <a:r>
              <a:rPr lang="ru-RU" sz="2800" dirty="0" smtClean="0">
                <a:latin typeface="+mj-lt"/>
              </a:rPr>
              <a:t>С</a:t>
            </a:r>
            <a:r>
              <a:rPr lang="en-US" sz="2800" dirty="0" smtClean="0">
                <a:latin typeface="+mj-lt"/>
              </a:rPr>
              <a:t>md</a:t>
            </a:r>
            <a:r>
              <a:rPr lang="ru-RU" sz="2800" dirty="0" smtClean="0">
                <a:latin typeface="+mj-lt"/>
              </a:rPr>
              <a:t> как тул для того чтобы поставить все что надо</a:t>
            </a:r>
            <a:endParaRPr lang="en-US" sz="2800" dirty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Не подходит </a:t>
            </a:r>
            <a:r>
              <a:rPr lang="en-US" sz="2800" dirty="0" smtClean="0">
                <a:latin typeface="+mj-lt"/>
              </a:rPr>
              <a:t>Windows</a:t>
            </a:r>
            <a:r>
              <a:rPr lang="ru-RU" sz="2800" dirty="0" smtClean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PaaS –</a:t>
            </a:r>
            <a:r>
              <a:rPr lang="ru-RU" sz="2800" dirty="0" smtClean="0">
                <a:latin typeface="+mj-lt"/>
              </a:rPr>
              <a:t> есть</a:t>
            </a:r>
            <a:r>
              <a:rPr lang="en-US" sz="2800" dirty="0" smtClean="0">
                <a:latin typeface="+mj-lt"/>
              </a:rPr>
              <a:t> REST API </a:t>
            </a:r>
            <a:r>
              <a:rPr lang="ru-RU" sz="2800" dirty="0" smtClean="0">
                <a:latin typeface="+mj-lt"/>
              </a:rPr>
              <a:t>к виртуалкам с </a:t>
            </a:r>
            <a:r>
              <a:rPr lang="en-US" sz="2800" dirty="0" smtClean="0">
                <a:latin typeface="+mj-lt"/>
              </a:rPr>
              <a:t>Linux ( </a:t>
            </a:r>
            <a:r>
              <a:rPr lang="ru-RU" sz="2800" dirty="0" smtClean="0">
                <a:latin typeface="+mj-lt"/>
              </a:rPr>
              <a:t>стартуем, а потом </a:t>
            </a:r>
            <a:r>
              <a:rPr lang="en-US" sz="2800" dirty="0" smtClean="0">
                <a:latin typeface="+mj-lt"/>
              </a:rPr>
              <a:t>root </a:t>
            </a:r>
            <a:r>
              <a:rPr lang="en-US" sz="2800" dirty="0" err="1" smtClean="0">
                <a:latin typeface="+mj-lt"/>
              </a:rPr>
              <a:t>ssh</a:t>
            </a:r>
            <a:r>
              <a:rPr lang="en-US" sz="2800" dirty="0" smtClean="0">
                <a:latin typeface="+mj-lt"/>
              </a:rPr>
              <a:t> )</a:t>
            </a:r>
            <a:endParaRPr lang="en-US" sz="2800" dirty="0">
              <a:latin typeface="+mj-lt"/>
            </a:endParaRPr>
          </a:p>
          <a:p>
            <a:pPr lvl="2">
              <a:lnSpc>
                <a:spcPct val="150000"/>
              </a:lnSpc>
            </a:pP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endParaRPr lang="ru-RU" sz="2800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0" y="189000"/>
            <a:ext cx="57698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29" y="0"/>
            <a:ext cx="3908671" cy="2980931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96000" y="27288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If Java, why Oracle ?</a:t>
            </a:r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86560" y="1449000"/>
            <a:ext cx="6972187" cy="5580000"/>
          </a:xfrm>
        </p:spPr>
        <p:txBody>
          <a:bodyPr>
            <a:noAutofit/>
          </a:bodyPr>
          <a:lstStyle/>
          <a:p>
            <a:pPr marL="87312" lvl="2" indent="0">
              <a:lnSpc>
                <a:spcPct val="150000"/>
              </a:lnSpc>
              <a:buNone/>
            </a:pPr>
            <a:r>
              <a:rPr lang="en-US" sz="2800" dirty="0" smtClean="0">
                <a:latin typeface="+mj-lt"/>
              </a:rPr>
              <a:t>We have option called ZULU!</a:t>
            </a:r>
            <a:endParaRPr lang="ru-RU" sz="2800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0" y="2169000"/>
            <a:ext cx="818938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2947" y="3288259"/>
            <a:ext cx="5089174" cy="214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8" y="611485"/>
            <a:ext cx="6117615" cy="237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784" y="245568"/>
            <a:ext cx="4358374" cy="292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10328" y="17925"/>
            <a:ext cx="10654409" cy="653771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Azure datacenters </a:t>
            </a:r>
            <a:endParaRPr lang="en-US" sz="4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11582"/>
            <a:ext cx="11610244" cy="1046418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3200" dirty="0" smtClean="0">
                <a:latin typeface="Segoe UI Light" pitchFamily="34" charset="0"/>
              </a:rPr>
              <a:t>Tour to Datacenter: </a:t>
            </a:r>
            <a:r>
              <a:rPr lang="en-US" sz="6000" b="1" dirty="0" smtClean="0">
                <a:latin typeface="Segoe UI Light" pitchFamily="34" charset="0"/>
                <a:hlinkClick r:id="rId5"/>
              </a:rPr>
              <a:t>aka.ms/</a:t>
            </a:r>
            <a:r>
              <a:rPr lang="en-US" sz="6000" b="1" dirty="0" err="1" smtClean="0">
                <a:latin typeface="Segoe UI Light" pitchFamily="34" charset="0"/>
                <a:hlinkClick r:id="rId5"/>
              </a:rPr>
              <a:t>gfs</a:t>
            </a:r>
            <a:r>
              <a:rPr lang="en-US" sz="6000" b="1" dirty="0" smtClean="0">
                <a:latin typeface="Segoe UI Light" pitchFamily="34" charset="0"/>
                <a:hlinkClick r:id="rId5"/>
              </a:rPr>
              <a:t>-video</a:t>
            </a:r>
            <a:endParaRPr lang="en-US" sz="4000" b="1" dirty="0">
              <a:latin typeface="Segoe UI Light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8" y="3107495"/>
            <a:ext cx="4540813" cy="30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5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96" y="3890526"/>
            <a:ext cx="2889613" cy="277847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03812" y="60984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Enjoy Zulu java!</a:t>
            </a:r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03812" y="1089000"/>
            <a:ext cx="6972187" cy="5580000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Zulu – </a:t>
            </a:r>
            <a:r>
              <a:rPr lang="en-US" sz="2800" dirty="0" err="1" smtClean="0">
                <a:latin typeface="+mj-lt"/>
              </a:rPr>
              <a:t>OpenJDK</a:t>
            </a:r>
            <a:r>
              <a:rPr lang="ru-RU" sz="2800" dirty="0" smtClean="0">
                <a:latin typeface="+mj-lt"/>
              </a:rPr>
              <a:t> порт</a:t>
            </a:r>
            <a:r>
              <a:rPr lang="en-US" sz="2800" dirty="0" smtClean="0">
                <a:latin typeface="+mj-lt"/>
              </a:rPr>
              <a:t> ( by Azul ) for Windows Azure</a:t>
            </a:r>
          </a:p>
          <a:p>
            <a:pPr lvl="2">
              <a:lnSpc>
                <a:spcPct val="150000"/>
              </a:lnSpc>
            </a:pPr>
            <a:r>
              <a:rPr lang="ru-RU" sz="2400" dirty="0" smtClean="0"/>
              <a:t>Лицензия </a:t>
            </a:r>
            <a:r>
              <a:rPr lang="en-US" sz="2400" dirty="0" smtClean="0"/>
              <a:t>GPL</a:t>
            </a:r>
            <a:r>
              <a:rPr lang="ru-RU" sz="2400" dirty="0" smtClean="0"/>
              <a:t>, что намного удобнее для разработчиков</a:t>
            </a:r>
            <a:endParaRPr lang="en-US" sz="2400" dirty="0" smtClean="0"/>
          </a:p>
          <a:p>
            <a:pPr lvl="2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Azul</a:t>
            </a:r>
            <a:r>
              <a:rPr lang="ru-RU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Systems </a:t>
            </a:r>
            <a:r>
              <a:rPr lang="ru-RU" sz="2400" dirty="0" smtClean="0">
                <a:latin typeface="+mj-lt"/>
              </a:rPr>
              <a:t>гораздо более открыт к сотрудничеству</a:t>
            </a: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Check it out:</a:t>
            </a:r>
          </a:p>
          <a:p>
            <a:pPr marL="87312" lvl="2" indent="0">
              <a:lnSpc>
                <a:spcPct val="150000"/>
              </a:lnSpc>
              <a:buNone/>
            </a:pPr>
            <a:r>
              <a:rPr lang="en-US" sz="32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azulsystems.com/products/</a:t>
            </a:r>
            <a:r>
              <a:rPr lang="en-US" sz="3200" b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zulu</a:t>
            </a:r>
            <a:endParaRPr lang="en-US" sz="3200" b="1" u="sng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</a:pP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endParaRPr lang="ru-RU" sz="2800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280130"/>
            <a:ext cx="4416676" cy="48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000" y="189000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Your own </a:t>
            </a:r>
            <a:r>
              <a:rPr lang="en-US" dirty="0" err="1" smtClean="0"/>
              <a:t>linux</a:t>
            </a:r>
            <a:r>
              <a:rPr lang="en-US" dirty="0" smtClean="0"/>
              <a:t> in Azure ?</a:t>
            </a:r>
            <a:endParaRPr lang="ru-RU" dirty="0"/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203812" y="1089000"/>
            <a:ext cx="6972187" cy="5400000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В целом – да</a:t>
            </a:r>
            <a:r>
              <a:rPr lang="ru-RU" sz="2800" dirty="0">
                <a:latin typeface="+mj-lt"/>
              </a:rPr>
              <a:t> </a:t>
            </a:r>
            <a:r>
              <a:rPr lang="ru-RU" sz="2800" dirty="0" smtClean="0">
                <a:latin typeface="+mj-lt"/>
              </a:rPr>
              <a:t>( если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HyperV</a:t>
            </a:r>
            <a:r>
              <a:rPr lang="en-US" sz="2800" dirty="0" smtClean="0">
                <a:latin typeface="+mj-lt"/>
              </a:rPr>
              <a:t> </a:t>
            </a:r>
            <a:r>
              <a:rPr lang="ru-RU" sz="2800" dirty="0" smtClean="0">
                <a:latin typeface="+mj-lt"/>
              </a:rPr>
              <a:t>поддерживает)</a:t>
            </a: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latin typeface="+mj-lt"/>
              </a:rPr>
              <a:t>Надо добавить </a:t>
            </a:r>
            <a:r>
              <a:rPr lang="en-US" sz="2800" dirty="0" smtClean="0">
                <a:latin typeface="+mj-lt"/>
              </a:rPr>
              <a:t>Windows Azure Linux agent 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Linux agent </a:t>
            </a:r>
            <a:r>
              <a:rPr lang="ru-RU" sz="2800" dirty="0" smtClean="0">
                <a:latin typeface="+mj-lt"/>
              </a:rPr>
              <a:t>отвечает за</a:t>
            </a:r>
            <a:r>
              <a:rPr lang="en-US" sz="2800" dirty="0" smtClean="0">
                <a:latin typeface="+mj-lt"/>
              </a:rPr>
              <a:t> Windows Azure Fabric Controller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 </a:t>
            </a:r>
            <a:r>
              <a:rPr lang="ru-RU" sz="2800" dirty="0" smtClean="0">
                <a:latin typeface="+mj-lt"/>
              </a:rPr>
              <a:t>Есть </a:t>
            </a:r>
            <a:r>
              <a:rPr lang="en-US" sz="2800" dirty="0" smtClean="0">
                <a:latin typeface="+mj-lt"/>
              </a:rPr>
              <a:t>manual + </a:t>
            </a:r>
            <a:r>
              <a:rPr lang="ru-RU" sz="2800" dirty="0" smtClean="0">
                <a:latin typeface="+mj-lt"/>
              </a:rPr>
              <a:t>открытые исходники</a:t>
            </a:r>
            <a:endParaRPr lang="en-US" sz="2800" dirty="0" smtClean="0">
              <a:latin typeface="+mj-lt"/>
            </a:endParaRPr>
          </a:p>
          <a:p>
            <a:pPr lvl="2">
              <a:lnSpc>
                <a:spcPct val="150000"/>
              </a:lnSpc>
            </a:pPr>
            <a:endParaRPr lang="ru-RU" sz="28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18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157" y="0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CodePlex.com </a:t>
            </a:r>
            <a:r>
              <a:rPr lang="ru-RU" dirty="0" smtClean="0"/>
              <a:t>– площадка для хостинга </a:t>
            </a:r>
            <a:r>
              <a:rPr lang="en-US" dirty="0" smtClean="0"/>
              <a:t>open source </a:t>
            </a:r>
            <a:r>
              <a:rPr lang="ru-RU" dirty="0" smtClean="0"/>
              <a:t>проектов</a:t>
            </a:r>
            <a:endParaRPr lang="ru-RU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68" y="2709000"/>
            <a:ext cx="7315256" cy="381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336000" y="1089000"/>
            <a:ext cx="9382114" cy="4835571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200000"/>
              </a:lnSpc>
            </a:pPr>
            <a:r>
              <a:rPr lang="ru-RU" sz="2400" dirty="0" smtClean="0"/>
              <a:t>Поддержка </a:t>
            </a:r>
            <a:r>
              <a:rPr lang="en-US" sz="2400" dirty="0" smtClean="0"/>
              <a:t>TFS, </a:t>
            </a:r>
            <a:r>
              <a:rPr lang="en-US" sz="2400" dirty="0" err="1" smtClean="0"/>
              <a:t>git</a:t>
            </a:r>
            <a:r>
              <a:rPr lang="en-US" sz="2400" dirty="0" smtClean="0"/>
              <a:t>, mercurial, </a:t>
            </a:r>
            <a:r>
              <a:rPr lang="en-US" sz="2400" dirty="0" err="1" smtClean="0"/>
              <a:t>svn</a:t>
            </a:r>
            <a:endParaRPr lang="en-US" sz="2400" dirty="0" smtClean="0"/>
          </a:p>
          <a:p>
            <a:pPr lvl="2">
              <a:lnSpc>
                <a:spcPct val="200000"/>
              </a:lnSpc>
            </a:pPr>
            <a:r>
              <a:rPr lang="ru-RU" sz="2400" dirty="0" smtClean="0"/>
              <a:t>Встоенные </a:t>
            </a:r>
            <a:r>
              <a:rPr lang="en-US" sz="2400" dirty="0" smtClean="0"/>
              <a:t>wiki, issue tracker, </a:t>
            </a:r>
            <a:r>
              <a:rPr lang="ru-RU" sz="2400" dirty="0" smtClean="0"/>
              <a:t>форумы</a:t>
            </a:r>
          </a:p>
          <a:p>
            <a:pPr lvl="2">
              <a:lnSpc>
                <a:spcPct val="200000"/>
              </a:lnSpc>
            </a:pPr>
            <a:r>
              <a:rPr lang="en-US" sz="2400" dirty="0" smtClean="0"/>
              <a:t>&gt;300</a:t>
            </a:r>
            <a:r>
              <a:rPr lang="ru-RU" sz="2400" dirty="0" smtClean="0"/>
              <a:t>к пользователей</a:t>
            </a:r>
          </a:p>
          <a:p>
            <a:pPr lvl="2">
              <a:lnSpc>
                <a:spcPct val="200000"/>
              </a:lnSpc>
            </a:pPr>
            <a:r>
              <a:rPr lang="en-US" sz="2400" dirty="0" smtClean="0"/>
              <a:t>28 000 </a:t>
            </a:r>
            <a:r>
              <a:rPr lang="ru-RU" sz="2400" dirty="0" smtClean="0"/>
              <a:t>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25933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157" y="0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/>
              <a:t>Open source </a:t>
            </a:r>
            <a:r>
              <a:rPr lang="ru-RU" dirty="0" smtClean="0"/>
              <a:t>фреймворки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56000" y="1309338"/>
            <a:ext cx="10642114" cy="483557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SDK for PHP: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phpazure.codeplex.com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Ruby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Rails SDK: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rubyonrailsinazure.codeplex.com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DNN -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DotNetNuke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CMS: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dotnetnuke.codeplex.com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Lucene.NET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на базе блобов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: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azuredirectory.codeplex.com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Python for Visual Studio: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pytools.codeplex.com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ASP.NET web stack (MVC, Web API ):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aspnetwebstack.codeplex.com</a:t>
            </a:r>
            <a:endParaRPr lang="en-US" b="1" u="sng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  <a:p>
            <a:pPr lvl="2"/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39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154756" y="9000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smtClean="0"/>
              <a:t>Ninja</a:t>
            </a:r>
            <a:r>
              <a:rPr lang="en-US" dirty="0"/>
              <a:t>:</a:t>
            </a:r>
            <a:r>
              <a:rPr lang="en-US" dirty="0" smtClean="0"/>
              <a:t>  </a:t>
            </a:r>
            <a:r>
              <a:rPr lang="en-US" b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cloudninja.codeplex.com</a:t>
            </a:r>
            <a:endParaRPr lang="ru-RU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154756" y="654611"/>
            <a:ext cx="8842114" cy="4835571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Open source </a:t>
            </a:r>
            <a:r>
              <a:rPr lang="ru-RU" dirty="0" smtClean="0"/>
              <a:t>проект –  пример реализации многотенантного приложения</a:t>
            </a:r>
          </a:p>
          <a:p>
            <a:pPr lvl="2"/>
            <a:r>
              <a:rPr lang="ru-RU" dirty="0" smtClean="0"/>
              <a:t>Может стать отличной основой для вашего кода</a:t>
            </a:r>
          </a:p>
          <a:p>
            <a:pPr lvl="2"/>
            <a:r>
              <a:rPr lang="ru-RU" dirty="0" smtClean="0"/>
              <a:t>Мониторинг</a:t>
            </a:r>
            <a:r>
              <a:rPr lang="en-US" dirty="0" smtClean="0"/>
              <a:t> (</a:t>
            </a:r>
            <a:r>
              <a:rPr lang="ru-RU" dirty="0" smtClean="0"/>
              <a:t>в том числе входящего</a:t>
            </a:r>
            <a:r>
              <a:rPr lang="en-US" dirty="0" smtClean="0"/>
              <a:t>/</a:t>
            </a:r>
            <a:r>
              <a:rPr lang="ru-RU" dirty="0" smtClean="0"/>
              <a:t>исходящего трафика, транзакций к хранилищам с разделением данных по тенантам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70" y="2502600"/>
            <a:ext cx="5442059" cy="3353250"/>
          </a:xfrm>
          <a:prstGeom prst="rect">
            <a:avLst/>
          </a:prstGeom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156000" y="2816582"/>
            <a:ext cx="8842114" cy="4835571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Автоматическое масштабирование</a:t>
            </a:r>
          </a:p>
          <a:p>
            <a:pPr lvl="2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Идентификация с использованием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Access Control Services</a:t>
            </a:r>
          </a:p>
          <a:p>
            <a:pPr lvl="2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Провижионинг ( выкладывание )</a:t>
            </a:r>
          </a:p>
          <a:p>
            <a:pPr lvl="2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Красивые диаграммы по данным мониторинга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3" y="4287388"/>
            <a:ext cx="6638807" cy="2523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2" y="142982"/>
            <a:ext cx="2138880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4" y="729000"/>
            <a:ext cx="7239000" cy="54356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4923" y="-180000"/>
            <a:ext cx="10717843" cy="1629000"/>
          </a:xfrm>
        </p:spPr>
        <p:txBody>
          <a:bodyPr>
            <a:normAutofit/>
          </a:bodyPr>
          <a:lstStyle/>
          <a:p>
            <a:r>
              <a:rPr lang="en-US" sz="6600" b="1" u="sng" dirty="0" smtClean="0">
                <a:hlinkClick r:id="rId3"/>
              </a:rPr>
              <a:t>windowsazure.github.io</a:t>
            </a:r>
            <a:endParaRPr lang="ru-RU" sz="6600" b="1" u="sng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16000" y="1324200"/>
            <a:ext cx="9382114" cy="4835571"/>
          </a:xfrm>
        </p:spPr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87312" lvl="2" indent="0">
              <a:buNone/>
            </a:pPr>
            <a:endParaRPr lang="ru-RU" dirty="0" smtClean="0"/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336000" y="1324199"/>
            <a:ext cx="8842114" cy="4835571"/>
          </a:xfrm>
          <a:prstGeom prst="rect">
            <a:avLst/>
          </a:prstGeom>
        </p:spPr>
        <p:txBody>
          <a:bodyPr vert="horz" lIns="36000" tIns="45720" rIns="3600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.NET SDK –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работа с хранилищами,  очередями, медиа сервисами</a:t>
            </a: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Java SDK –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хранилища, медиа сервисы,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service bus</a:t>
            </a: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Node.js –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работа с хранилищами, управление ресурсами, БД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SQL </a:t>
            </a:r>
            <a:endParaRPr lang="ru-RU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PHP –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 работа с хранилищами, вычислительными ресурсам</a:t>
            </a: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–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 работа с хранилищами, вычислительными ресурсам</a:t>
            </a: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Ruby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–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 работа с хранилищами, вычислительными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ресурсам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Mobile Services – IOS, Android, Windows Phone, JavaScript, Windows Store</a:t>
            </a:r>
          </a:p>
          <a:p>
            <a:pPr lvl="2">
              <a:lnSpc>
                <a:spcPct val="200000"/>
              </a:lnSpc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Библиотеки для командной строки –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PowerShell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и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node.js</a:t>
            </a:r>
          </a:p>
          <a:p>
            <a:pPr lvl="2">
              <a:lnSpc>
                <a:spcPct val="200000"/>
              </a:lnSpc>
            </a:pP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IISNode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–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хостинг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node.js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на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IIS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200000"/>
              </a:lnSpc>
            </a:pPr>
            <a:endParaRPr lang="ru-RU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7316" y="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Самое важное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2199343"/>
            <a:ext cx="10854047" cy="5216797"/>
          </a:xfrm>
        </p:spPr>
        <p:txBody>
          <a:bodyPr>
            <a:noAutofit/>
          </a:bodyPr>
          <a:lstStyle/>
          <a:p>
            <a:pPr lvl="2"/>
            <a:r>
              <a:rPr lang="ru-RU" sz="2400" dirty="0" smtClean="0"/>
              <a:t>Весь функционал облачных сервисов доступен </a:t>
            </a:r>
          </a:p>
          <a:p>
            <a:pPr marL="87312" lvl="2" indent="0">
              <a:buNone/>
            </a:pPr>
            <a:r>
              <a:rPr lang="ru-RU" sz="2400" dirty="0" smtClean="0"/>
              <a:t>через </a:t>
            </a:r>
            <a:r>
              <a:rPr lang="en-US" sz="2400" dirty="0" smtClean="0"/>
              <a:t>REST API</a:t>
            </a:r>
            <a:endParaRPr lang="en-US" sz="2400" b="1" u="sng" dirty="0">
              <a:solidFill>
                <a:schemeClr val="accent4"/>
              </a:solidFill>
            </a:endParaRPr>
          </a:p>
          <a:p>
            <a:pPr lvl="2"/>
            <a:r>
              <a:rPr lang="ru-RU" sz="2400" dirty="0" smtClean="0"/>
              <a:t>На все сервисы в </a:t>
            </a:r>
            <a:r>
              <a:rPr lang="en-US" sz="2400" dirty="0" smtClean="0"/>
              <a:t>GA</a:t>
            </a:r>
            <a:r>
              <a:rPr lang="ru-RU" sz="2400" dirty="0" smtClean="0"/>
              <a:t> есть </a:t>
            </a:r>
            <a:r>
              <a:rPr lang="en-US" sz="2400" dirty="0" smtClean="0"/>
              <a:t>SLA </a:t>
            </a:r>
            <a:r>
              <a:rPr lang="ru-RU" sz="2400" dirty="0" smtClean="0"/>
              <a:t>на доступность</a:t>
            </a:r>
          </a:p>
          <a:p>
            <a:pPr lvl="2"/>
            <a:r>
              <a:rPr lang="en-US" sz="2400" dirty="0" smtClean="0"/>
              <a:t>Linux – </a:t>
            </a:r>
            <a:r>
              <a:rPr lang="ru-RU" sz="2400" dirty="0" smtClean="0"/>
              <a:t>это важная часть облака, более трети виртуальных машин в </a:t>
            </a:r>
            <a:r>
              <a:rPr lang="en-US" sz="2400" dirty="0" smtClean="0"/>
              <a:t>Azure</a:t>
            </a:r>
          </a:p>
          <a:p>
            <a:pPr lvl="2"/>
            <a:r>
              <a:rPr lang="ru-RU" sz="2400" dirty="0" smtClean="0"/>
              <a:t>Мобильное приложение для </a:t>
            </a:r>
            <a:r>
              <a:rPr lang="en-US" sz="2400" dirty="0" smtClean="0"/>
              <a:t>Android, iPhone </a:t>
            </a:r>
            <a:r>
              <a:rPr lang="ru-RU" sz="2400" dirty="0" smtClean="0"/>
              <a:t>с </a:t>
            </a:r>
            <a:r>
              <a:rPr lang="en-US" sz="2400" dirty="0" smtClean="0"/>
              <a:t>backend </a:t>
            </a:r>
            <a:r>
              <a:rPr lang="ru-RU" sz="2400" dirty="0" smtClean="0"/>
              <a:t>в </a:t>
            </a:r>
            <a:r>
              <a:rPr lang="en-US" sz="2400" dirty="0" smtClean="0"/>
              <a:t>Azure</a:t>
            </a:r>
            <a:r>
              <a:rPr lang="ru-RU" sz="2400" dirty="0" smtClean="0"/>
              <a:t> это правильно</a:t>
            </a:r>
          </a:p>
          <a:p>
            <a:pPr lvl="2"/>
            <a:r>
              <a:rPr lang="ru-RU" sz="2400" dirty="0" smtClean="0"/>
              <a:t>Большое комьюнити разработчиков – всегда можно найти того кто уже сталкивался с похожей проблемой</a:t>
            </a:r>
            <a:endParaRPr lang="en-US" sz="2400" dirty="0" smtClean="0"/>
          </a:p>
          <a:p>
            <a:pPr lvl="2"/>
            <a:endParaRPr lang="ru-RU" sz="2400" dirty="0" smtClean="0"/>
          </a:p>
          <a:p>
            <a:pPr lvl="2"/>
            <a:endParaRPr lang="ru-RU" sz="2400" dirty="0" smtClean="0"/>
          </a:p>
          <a:p>
            <a:pPr marL="87312" lvl="2" indent="0">
              <a:buNone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948" y="0"/>
            <a:ext cx="4549052" cy="34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7316" y="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Продакшн (подводные камни)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1089000"/>
            <a:ext cx="10872505" cy="2700000"/>
          </a:xfrm>
        </p:spPr>
        <p:txBody>
          <a:bodyPr>
            <a:noAutofit/>
          </a:bodyPr>
          <a:lstStyle/>
          <a:p>
            <a:pPr lvl="2"/>
            <a:r>
              <a:rPr lang="ru-RU" sz="2400" dirty="0" smtClean="0"/>
              <a:t>Не забываем про сценарии работы сервиса в случае проблем </a:t>
            </a:r>
          </a:p>
          <a:p>
            <a:pPr lvl="2"/>
            <a:r>
              <a:rPr lang="ru-RU" sz="2400" dirty="0" smtClean="0"/>
              <a:t>Техническая поддержка – платная</a:t>
            </a:r>
          </a:p>
          <a:p>
            <a:pPr lvl="2"/>
            <a:r>
              <a:rPr lang="ru-RU" sz="2400" dirty="0" smtClean="0"/>
              <a:t>В приложении должна быть поддержка </a:t>
            </a:r>
            <a:r>
              <a:rPr lang="en-US" sz="2400" dirty="0" smtClean="0"/>
              <a:t>Retry </a:t>
            </a:r>
            <a:r>
              <a:rPr lang="ru-RU" sz="2400" dirty="0" smtClean="0"/>
              <a:t>логики и </a:t>
            </a:r>
            <a:r>
              <a:rPr lang="en-US" sz="2400" dirty="0" smtClean="0"/>
              <a:t>Throttling</a:t>
            </a:r>
          </a:p>
          <a:p>
            <a:pPr lvl="2"/>
            <a:r>
              <a:rPr lang="ru-RU" sz="2400" dirty="0" smtClean="0"/>
              <a:t>За приложение отвечает разработчик приложения</a:t>
            </a:r>
          </a:p>
          <a:p>
            <a:pPr lvl="2"/>
            <a:r>
              <a:rPr lang="ru-RU" sz="2400" dirty="0" smtClean="0"/>
              <a:t>Смотрим в каких случаях </a:t>
            </a:r>
            <a:r>
              <a:rPr lang="en-US" sz="2400" dirty="0" smtClean="0"/>
              <a:t>SLA </a:t>
            </a:r>
            <a:r>
              <a:rPr lang="ru-RU" sz="2400" dirty="0" smtClean="0"/>
              <a:t>есть ( например для </a:t>
            </a:r>
            <a:r>
              <a:rPr lang="en-US" sz="2400" dirty="0" smtClean="0"/>
              <a:t>single VM</a:t>
            </a:r>
            <a:r>
              <a:rPr lang="ru-RU" sz="2400" dirty="0" smtClean="0"/>
              <a:t> его нет )</a:t>
            </a:r>
          </a:p>
          <a:p>
            <a:pPr lvl="2"/>
            <a:r>
              <a:rPr lang="ru-RU" sz="2400" dirty="0" smtClean="0"/>
              <a:t>Бэкапирование</a:t>
            </a:r>
          </a:p>
          <a:p>
            <a:pPr lvl="2"/>
            <a:r>
              <a:rPr lang="ru-RU" sz="2400" dirty="0" smtClean="0"/>
              <a:t>Развертывание и конфигурирование приложения в облаке – только автоматическое, никакой ручной работы быть не должно</a:t>
            </a:r>
          </a:p>
          <a:p>
            <a:pPr lvl="2"/>
            <a:endParaRPr lang="ru-RU" sz="2400" dirty="0" smtClean="0"/>
          </a:p>
          <a:p>
            <a:pPr marL="87312" lvl="2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646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493" y="4359889"/>
            <a:ext cx="11653523" cy="1540230"/>
          </a:xfrm>
        </p:spPr>
        <p:txBody>
          <a:bodyPr/>
          <a:lstStyle/>
          <a:p>
            <a:r>
              <a:rPr lang="ru-RU" dirty="0" smtClean="0"/>
              <a:t>Только для </a:t>
            </a:r>
            <a:r>
              <a:rPr lang="en-US" dirty="0" smtClean="0"/>
              <a:t>development / QA </a:t>
            </a:r>
          </a:p>
          <a:p>
            <a:r>
              <a:rPr lang="ru-RU" dirty="0"/>
              <a:t>Как активировать</a:t>
            </a:r>
            <a:r>
              <a:rPr lang="en-US" dirty="0"/>
              <a:t>: </a:t>
            </a:r>
            <a:r>
              <a:rPr lang="en-US" sz="4800" b="1" u="sng" dirty="0" smtClean="0"/>
              <a:t>aka.ms/</a:t>
            </a:r>
            <a:r>
              <a:rPr lang="en-US" sz="4800" b="1" u="sng" dirty="0" err="1" smtClean="0"/>
              <a:t>msdn_azure</a:t>
            </a:r>
            <a:endParaRPr lang="en-US" b="1" u="sng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ru-RU" dirty="0" smtClean="0"/>
              <a:t>для </a:t>
            </a:r>
            <a:r>
              <a:rPr lang="en-US" dirty="0" smtClean="0"/>
              <a:t>MSDN </a:t>
            </a:r>
            <a:r>
              <a:rPr lang="ru-RU" dirty="0" smtClean="0"/>
              <a:t> подписчиков</a:t>
            </a:r>
            <a:endParaRPr lang="ru-R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9240" y="1539063"/>
          <a:ext cx="7313882" cy="2072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656941"/>
                <a:gridCol w="36569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Visual studio </a:t>
                      </a:r>
                      <a:r>
                        <a:rPr lang="en-US" sz="1800" b="0" dirty="0" err="1" smtClean="0"/>
                        <a:t>proff</a:t>
                      </a:r>
                      <a:r>
                        <a:rPr lang="en-US" sz="1800" b="0" dirty="0" smtClean="0"/>
                        <a:t> with </a:t>
                      </a:r>
                      <a:r>
                        <a:rPr lang="en-US" sz="1800" b="0" dirty="0" err="1" smtClean="0"/>
                        <a:t>msdn</a:t>
                      </a:r>
                      <a:r>
                        <a:rPr lang="en-US" sz="1800" b="0" dirty="0" smtClean="0"/>
                        <a:t>/ visual studio test professional with </a:t>
                      </a:r>
                      <a:r>
                        <a:rPr lang="en-US" sz="1800" b="0" dirty="0" err="1" smtClean="0"/>
                        <a:t>msdn</a:t>
                      </a:r>
                      <a:r>
                        <a:rPr lang="en-US" sz="1800" b="0" dirty="0" smtClean="0"/>
                        <a:t>   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50$/month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MSDN Platforms/VISUAL STUDIO PREMIUM WITH MSDN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100$/month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VISUAL STUDIO ULTIMATE WITH MSDN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150$/month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63" y="1189176"/>
            <a:ext cx="4431772" cy="25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9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7316" y="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Бесплатные опции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1089000"/>
            <a:ext cx="10872505" cy="2700000"/>
          </a:xfrm>
        </p:spPr>
        <p:txBody>
          <a:bodyPr>
            <a:noAutofit/>
          </a:bodyPr>
          <a:lstStyle/>
          <a:p>
            <a:pPr lvl="2"/>
            <a:r>
              <a:rPr lang="en-US" sz="2400" dirty="0"/>
              <a:t>30 </a:t>
            </a:r>
            <a:r>
              <a:rPr lang="ru-RU" sz="2400" dirty="0"/>
              <a:t>дневный триал на </a:t>
            </a:r>
            <a:r>
              <a:rPr lang="en-US" sz="2400" dirty="0"/>
              <a:t>windowsazure.com</a:t>
            </a:r>
            <a:endParaRPr lang="en-US" sz="2400" b="1" u="sng" dirty="0">
              <a:solidFill>
                <a:schemeClr val="accent4"/>
              </a:solidFill>
            </a:endParaRPr>
          </a:p>
          <a:p>
            <a:pPr lvl="2"/>
            <a:r>
              <a:rPr lang="ru-RU" sz="2400" dirty="0" smtClean="0"/>
              <a:t>Триал</a:t>
            </a:r>
            <a:r>
              <a:rPr lang="en-US" sz="2400" dirty="0" smtClean="0"/>
              <a:t> </a:t>
            </a:r>
            <a:r>
              <a:rPr lang="ru-RU" sz="2400" dirty="0" smtClean="0"/>
              <a:t>для </a:t>
            </a:r>
            <a:r>
              <a:rPr lang="en-US" sz="2400" dirty="0" smtClean="0"/>
              <a:t>MSDN </a:t>
            </a:r>
            <a:r>
              <a:rPr lang="ru-RU" sz="2400" dirty="0" smtClean="0"/>
              <a:t>подписчиков </a:t>
            </a:r>
          </a:p>
          <a:p>
            <a:pPr lvl="2"/>
            <a:r>
              <a:rPr lang="ru-RU" sz="2400" dirty="0" smtClean="0"/>
              <a:t>Для стартапов - </a:t>
            </a:r>
            <a:r>
              <a:rPr lang="en-US" sz="2400" dirty="0" err="1" smtClean="0"/>
              <a:t>BizSpark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en-US" sz="2400" dirty="0" smtClean="0"/>
              <a:t>3 </a:t>
            </a:r>
            <a:r>
              <a:rPr lang="ru-RU" sz="2400" dirty="0" smtClean="0"/>
              <a:t>года</a:t>
            </a:r>
            <a:r>
              <a:rPr lang="ru-RU" sz="2400" dirty="0" smtClean="0"/>
              <a:t> </a:t>
            </a:r>
            <a:r>
              <a:rPr lang="ru-RU" sz="2400" dirty="0" smtClean="0"/>
              <a:t>– включает в себя </a:t>
            </a:r>
            <a:r>
              <a:rPr lang="ru-RU" sz="2400" dirty="0" smtClean="0"/>
              <a:t>5 </a:t>
            </a:r>
            <a:r>
              <a:rPr lang="en-US" sz="2400" dirty="0" smtClean="0"/>
              <a:t>MSDN </a:t>
            </a:r>
            <a:r>
              <a:rPr lang="ru-RU" sz="2400" dirty="0" smtClean="0"/>
              <a:t>подписок!</a:t>
            </a:r>
          </a:p>
          <a:p>
            <a:pPr lvl="2"/>
            <a:r>
              <a:rPr lang="en-US" sz="2400" dirty="0" smtClean="0"/>
              <a:t>Windows Azure Offer $</a:t>
            </a:r>
            <a:r>
              <a:rPr lang="en-US" sz="2400" dirty="0" smtClean="0"/>
              <a:t>60K</a:t>
            </a:r>
            <a:r>
              <a:rPr lang="ru-RU" sz="2400" dirty="0" smtClean="0"/>
              <a:t> (</a:t>
            </a:r>
            <a:r>
              <a:rPr lang="en-US" sz="2400" dirty="0" err="1" smtClean="0"/>
              <a:t>BizSpark</a:t>
            </a:r>
            <a:r>
              <a:rPr lang="en-US" sz="2400" dirty="0" smtClean="0"/>
              <a:t>+) </a:t>
            </a:r>
            <a:r>
              <a:rPr lang="en-US" sz="2400" dirty="0" smtClean="0"/>
              <a:t>– </a:t>
            </a:r>
            <a:r>
              <a:rPr lang="ru-RU" sz="2400" dirty="0" smtClean="0"/>
              <a:t>облако на </a:t>
            </a:r>
            <a:r>
              <a:rPr lang="ru-RU" sz="2400" dirty="0" smtClean="0"/>
              <a:t>1 год </a:t>
            </a:r>
            <a:r>
              <a:rPr lang="ru-RU" sz="2400" dirty="0" smtClean="0"/>
              <a:t>на </a:t>
            </a:r>
            <a:r>
              <a:rPr lang="en-US" sz="2400" dirty="0" smtClean="0"/>
              <a:t>$60 000 ( </a:t>
            </a:r>
            <a:r>
              <a:rPr lang="ru-RU" sz="2400" dirty="0" smtClean="0"/>
              <a:t>на конкурсной основе </a:t>
            </a:r>
            <a:r>
              <a:rPr lang="ru-RU" sz="2400" dirty="0" smtClean="0"/>
              <a:t>) </a:t>
            </a:r>
            <a:endParaRPr lang="ru-RU" sz="2400" dirty="0"/>
          </a:p>
          <a:p>
            <a:pPr marL="87312" lvl="2" indent="0">
              <a:buNone/>
            </a:pPr>
            <a:endParaRPr lang="ru-RU" sz="2400" dirty="0" smtClean="0"/>
          </a:p>
          <a:p>
            <a:pPr marL="87312" lvl="2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158000"/>
            <a:ext cx="7560000" cy="26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67215" y="308586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Azure – Dublin datacenter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5756" y="5656884"/>
            <a:ext cx="11430244" cy="1661971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3200" dirty="0" smtClean="0">
                <a:latin typeface="Segoe UI Light" pitchFamily="34" charset="0"/>
              </a:rPr>
              <a:t>Global Foundation Services video : </a:t>
            </a:r>
            <a:r>
              <a:rPr lang="en-US" sz="1400" dirty="0">
                <a:latin typeface="Segoe UI Light" pitchFamily="34" charset="0"/>
              </a:rPr>
              <a:t> </a:t>
            </a:r>
            <a:r>
              <a:rPr lang="en-US" sz="6000" b="1" dirty="0" smtClean="0">
                <a:latin typeface="Segoe UI Light" pitchFamily="34" charset="0"/>
                <a:hlinkClick r:id="rId2"/>
              </a:rPr>
              <a:t>bit.ly/1f1Crh0</a:t>
            </a:r>
            <a:r>
              <a:rPr lang="en-US" sz="3200" dirty="0" smtClean="0">
                <a:latin typeface="Segoe UI Light" pitchFamily="34" charset="0"/>
              </a:rPr>
              <a:t> </a:t>
            </a:r>
          </a:p>
          <a:p>
            <a:endParaRPr lang="en-US" sz="4000" b="1" dirty="0">
              <a:latin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3" y="1004420"/>
            <a:ext cx="4117089" cy="23302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1561861"/>
            <a:ext cx="6096000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5" y="3353015"/>
            <a:ext cx="4468785" cy="2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-5820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/>
              <a:t>Ваши вопросы</a:t>
            </a:r>
            <a:r>
              <a:rPr lang="en-US" dirty="0" smtClean="0"/>
              <a:t>…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143692"/>
            <a:ext cx="81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6" y="1042987"/>
            <a:ext cx="7254875" cy="54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7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36000" y="510252"/>
            <a:ext cx="10654409" cy="653771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/>
              <a:t>Доступность</a:t>
            </a:r>
          </a:p>
          <a:p>
            <a:r>
              <a:rPr lang="ru-RU" sz="4000" b="1" dirty="0" smtClean="0"/>
              <a:t>инфрастурктуры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00" y="62327"/>
            <a:ext cx="3779999" cy="2552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55999" y="787440"/>
            <a:ext cx="39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Европа покрывается практически полностью очень хорошо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99" y="1611948"/>
            <a:ext cx="3780000" cy="101347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9" y="2614634"/>
            <a:ext cx="10193811" cy="421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654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149579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Облачные сервисы</a:t>
            </a:r>
            <a:r>
              <a:rPr lang="en-US" dirty="0" smtClean="0"/>
              <a:t> – </a:t>
            </a:r>
            <a:r>
              <a:rPr lang="ru-RU" dirty="0" smtClean="0"/>
              <a:t>вычислительные ресурсы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06045" y="2017003"/>
            <a:ext cx="11149013" cy="3836435"/>
          </a:xfrm>
        </p:spPr>
        <p:txBody>
          <a:bodyPr>
            <a:normAutofit fontScale="77500" lnSpcReduction="20000"/>
          </a:bodyPr>
          <a:lstStyle/>
          <a:p>
            <a:pPr marL="574675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Web Site –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размещение сайтов на популярных фреймворках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Virtual Machine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Windows Server, Linux</a:t>
            </a:r>
          </a:p>
          <a:p>
            <a:pPr marL="574675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Mobile Service – push-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нотификации, авторизация пользователей, обработка данных – </a:t>
            </a:r>
            <a:r>
              <a:rPr lang="en-US" sz="3600" dirty="0" err="1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WinPhone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, </a:t>
            </a:r>
            <a:r>
              <a:rPr lang="en-US" sz="3600" dirty="0" err="1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iOS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, Android, Windows Store</a:t>
            </a:r>
          </a:p>
          <a:p>
            <a:pPr marL="574675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Cloud Service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размещение приложения в облаке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59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9000"/>
            <a:ext cx="11149013" cy="149579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Облачные сервисы – работа с данными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6000" y="1449373"/>
            <a:ext cx="11149013" cy="3951851"/>
          </a:xfrm>
        </p:spPr>
        <p:txBody>
          <a:bodyPr>
            <a:normAutofit fontScale="70000" lnSpcReduction="20000"/>
          </a:bodyPr>
          <a:lstStyle/>
          <a:p>
            <a:pPr marL="574675" indent="-5715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SQL Azure –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реляционная база данных как сервис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Storage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облачное хранилище ( блобы ) данных, с доступом по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HTTP/S</a:t>
            </a:r>
          </a:p>
          <a:p>
            <a:pPr marL="574675" indent="-5715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HD Insight – </a:t>
            </a:r>
            <a:r>
              <a:rPr lang="en-US" sz="3600" dirty="0" err="1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Hadoop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as a Service</a:t>
            </a:r>
          </a:p>
          <a:p>
            <a:pPr marL="574675" indent="-5715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SQL Reporting – 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генерация отчетов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Recovery services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автоматическое бэкапирование образов серверов на базе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Windows Server</a:t>
            </a:r>
          </a:p>
        </p:txBody>
      </p:sp>
    </p:spTree>
    <p:extLst>
      <p:ext uri="{BB962C8B-B14F-4D97-AF65-F5344CB8AC3E}">
        <p14:creationId xmlns:p14="http://schemas.microsoft.com/office/powerpoint/2010/main" val="1681450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" y="-24756"/>
            <a:ext cx="11149013" cy="149579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Облачные сервисы</a:t>
            </a:r>
            <a:r>
              <a:rPr lang="en-US" dirty="0" smtClean="0"/>
              <a:t> –</a:t>
            </a:r>
            <a:r>
              <a:rPr lang="ru-RU" dirty="0" smtClean="0"/>
              <a:t> приложения и сеть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9018" y="909000"/>
            <a:ext cx="10435299" cy="4944605"/>
          </a:xfrm>
        </p:spPr>
        <p:txBody>
          <a:bodyPr>
            <a:normAutofit fontScale="85000" lnSpcReduction="10000"/>
          </a:bodyPr>
          <a:lstStyle/>
          <a:p>
            <a:pPr marL="574675" indent="-5715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Service </a:t>
            </a: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Bus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защищенный обмен сообщениями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Media Service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медиа сервисы и стриминг видео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Access control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авторизация и аутентификация в облаке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  <a:p>
            <a:pPr marL="574675" indent="-5715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VPN</a:t>
            </a:r>
            <a:r>
              <a:rPr lang="ru-RU" sz="3600" dirty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</a:rPr>
              <a:t> – виртуальная частная сеть в облаке</a:t>
            </a:r>
            <a:endParaRPr lang="en-US" sz="36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683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16" y="76453"/>
            <a:ext cx="2889613" cy="2778474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13114" y="308582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Azure –</a:t>
            </a:r>
            <a:r>
              <a:rPr lang="ru-RU" dirty="0" smtClean="0"/>
              <a:t> немного цифр</a:t>
            </a:r>
            <a:br>
              <a:rPr lang="ru-RU" dirty="0" smtClean="0"/>
            </a:br>
            <a:endParaRPr lang="en-US" dirty="0"/>
          </a:p>
        </p:txBody>
      </p:sp>
      <p:pic>
        <p:nvPicPr>
          <p:cNvPr id="14338" name="Picture 2" descr="Azure stored obje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7" y="1388731"/>
            <a:ext cx="5942052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6456000" y="2529000"/>
            <a:ext cx="5279329" cy="4560608"/>
          </a:xfrm>
          <a:prstGeom prst="rect">
            <a:avLst/>
          </a:prstGeom>
        </p:spPr>
        <p:txBody>
          <a:bodyPr lIns="121883" tIns="60941" rIns="121883" bIns="60941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Облачное хранилище</a:t>
            </a:r>
            <a:r>
              <a:rPr lang="en-US" sz="3200" dirty="0"/>
              <a:t>:</a:t>
            </a:r>
            <a:endParaRPr lang="ru-RU" sz="3200" dirty="0"/>
          </a:p>
          <a:p>
            <a:pPr marL="761771" indent="-761771"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сейчас вмещает более 4 триллионов объектов в облачном хранилище</a:t>
            </a:r>
          </a:p>
          <a:p>
            <a:pPr marL="761771" indent="-761771"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270 000 обращений в среднем</a:t>
            </a:r>
          </a:p>
          <a:p>
            <a:pPr marL="761771" indent="-761771"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Пиковая нагрузка - 860 000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обращений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в сек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sz="3200" dirty="0"/>
          </a:p>
          <a:p>
            <a:endParaRPr lang="ru-RU" sz="3200" dirty="0"/>
          </a:p>
          <a:p>
            <a:r>
              <a:rPr lang="ru-RU" sz="3200" dirty="0"/>
              <a:t/>
            </a:r>
            <a:br>
              <a:rPr lang="ru-RU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79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Day Armenia 2014">
  <a:themeElements>
    <a:clrScheme name="Custom 12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68217A"/>
      </a:accent1>
      <a:accent2>
        <a:srgbClr val="008272"/>
      </a:accent2>
      <a:accent3>
        <a:srgbClr val="B4009E"/>
      </a:accent3>
      <a:accent4>
        <a:srgbClr val="0072C6"/>
      </a:accent4>
      <a:accent5>
        <a:srgbClr val="442359"/>
      </a:accent5>
      <a:accent6>
        <a:srgbClr val="002050"/>
      </a:accent6>
      <a:hlink>
        <a:srgbClr val="68217A"/>
      </a:hlink>
      <a:folHlink>
        <a:srgbClr val="6821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Day Armenia 2014" id="{992002EC-0707-4613-8943-E1D912ACAFA4}" vid="{35C78CC4-BC22-4019-A6F0-41D2E4B7EF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TechDay Armenia 2014</Template>
  <TotalTime>2313</TotalTime>
  <Words>1747</Words>
  <Application>Microsoft Office PowerPoint</Application>
  <PresentationFormat>Widescreen</PresentationFormat>
  <Paragraphs>295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Segoe UI</vt:lpstr>
      <vt:lpstr>Segoe UI Light</vt:lpstr>
      <vt:lpstr>Segoe UI Semibold</vt:lpstr>
      <vt:lpstr>Wingdings</vt:lpstr>
      <vt:lpstr>TechDay Armenia 2014</vt:lpstr>
      <vt:lpstr>Azure для умных разработчиков: Linux, Web sites и всё всё всё</vt:lpstr>
      <vt:lpstr>Microsoft Azure : 13 datacenter locations</vt:lpstr>
      <vt:lpstr>PowerPoint Presentation</vt:lpstr>
      <vt:lpstr>Windows Azure – Dublin datacenter </vt:lpstr>
      <vt:lpstr>PowerPoint Presentation</vt:lpstr>
      <vt:lpstr>Облачные сервисы – вычислительные ресурсы</vt:lpstr>
      <vt:lpstr>Облачные сервисы – работа с данными</vt:lpstr>
      <vt:lpstr>Облачные сервисы – приложения и сеть</vt:lpstr>
      <vt:lpstr>Windows Azure – немного цифр </vt:lpstr>
      <vt:lpstr>Виртуальные машины</vt:lpstr>
      <vt:lpstr>Немного о том как работает PaaS</vt:lpstr>
      <vt:lpstr>ServiceDefinition.csdef </vt:lpstr>
      <vt:lpstr>И теперь мы можем делать интересные вещи!</vt:lpstr>
      <vt:lpstr>Облачная БД SQL Azure</vt:lpstr>
      <vt:lpstr>Да, теперь у нас:</vt:lpstr>
      <vt:lpstr>Теперь у нас есть автомасштабирование!</vt:lpstr>
      <vt:lpstr>Облако для разработки и тестирования</vt:lpstr>
      <vt:lpstr>Development in cloud…</vt:lpstr>
      <vt:lpstr>Разработка приложений – репозитории исходных текстов</vt:lpstr>
      <vt:lpstr>Подключаем TFS</vt:lpstr>
      <vt:lpstr>Вики в облаке</vt:lpstr>
      <vt:lpstr>Широкий выбор тулов в IaaS сценариях </vt:lpstr>
      <vt:lpstr>Continuous integration в облаке</vt:lpstr>
      <vt:lpstr>Сценарии</vt:lpstr>
      <vt:lpstr>Песочница</vt:lpstr>
      <vt:lpstr>QA-стенд</vt:lpstr>
      <vt:lpstr>Готовое окружение для семинаров</vt:lpstr>
      <vt:lpstr>Let’s go to Java world!</vt:lpstr>
      <vt:lpstr>If Java, why Oracle ?</vt:lpstr>
      <vt:lpstr>Enjoy Zulu java!</vt:lpstr>
      <vt:lpstr>Your own linux in Azure ?</vt:lpstr>
      <vt:lpstr>CodePlex.com – площадка для хостинга open source проектов</vt:lpstr>
      <vt:lpstr>Open source фреймворки</vt:lpstr>
      <vt:lpstr>Cloud Ninja:  cloudninja.codeplex.com</vt:lpstr>
      <vt:lpstr>windowsazure.github.io</vt:lpstr>
      <vt:lpstr>Самое важное</vt:lpstr>
      <vt:lpstr>Продакшн (подводные камни)</vt:lpstr>
      <vt:lpstr>Azure для MSDN  подписчиков</vt:lpstr>
      <vt:lpstr>Бесплатные опции</vt:lpstr>
      <vt:lpstr>Ваши вопросы…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Levon Hovhannisyan (Alias)</dc:creator>
  <cp:lastModifiedBy>Alexey Bokov</cp:lastModifiedBy>
  <cp:revision>24</cp:revision>
  <dcterms:created xsi:type="dcterms:W3CDTF">2014-12-08T12:38:54Z</dcterms:created>
  <dcterms:modified xsi:type="dcterms:W3CDTF">2014-12-13T09:58:56Z</dcterms:modified>
</cp:coreProperties>
</file>